
<file path=[Content_Types].xml><?xml version="1.0" encoding="utf-8"?>
<Types xmlns="http://schemas.openxmlformats.org/package/2006/content-types"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9" r:id="rId3"/>
    <p:sldId id="265" r:id="rId4"/>
    <p:sldId id="288" r:id="rId5"/>
    <p:sldId id="289" r:id="rId6"/>
    <p:sldId id="294" r:id="rId7"/>
    <p:sldId id="264" r:id="rId8"/>
    <p:sldId id="261" r:id="rId9"/>
    <p:sldId id="257" r:id="rId10"/>
    <p:sldId id="262" r:id="rId11"/>
    <p:sldId id="263" r:id="rId12"/>
    <p:sldId id="293" r:id="rId13"/>
    <p:sldId id="280" r:id="rId14"/>
    <p:sldId id="281" r:id="rId15"/>
    <p:sldId id="290" r:id="rId16"/>
    <p:sldId id="268" r:id="rId17"/>
    <p:sldId id="274" r:id="rId18"/>
    <p:sldId id="283" r:id="rId19"/>
    <p:sldId id="275" r:id="rId20"/>
    <p:sldId id="284" r:id="rId21"/>
    <p:sldId id="291" r:id="rId22"/>
    <p:sldId id="292" r:id="rId23"/>
    <p:sldId id="276" r:id="rId2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nín Chládek" initials="AC" lastIdx="1" clrIdx="0">
    <p:extLst>
      <p:ext uri="{19B8F6BF-5375-455C-9EA6-DF929625EA0E}">
        <p15:presenceInfo xmlns:p15="http://schemas.microsoft.com/office/powerpoint/2012/main" userId="S::ite@povrchova-uprava.cz::0e29eb89-b69b-48e6-b90a-05b8225f629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18" autoAdjust="0"/>
    <p:restoredTop sz="94660"/>
  </p:normalViewPr>
  <p:slideViewPr>
    <p:cSldViewPr>
      <p:cViewPr varScale="1">
        <p:scale>
          <a:sx n="108" d="100"/>
          <a:sy n="108" d="100"/>
        </p:scale>
        <p:origin x="184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cs-CZ" dirty="0"/>
              <a:t>Roční obrat společnosti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Povrchové úpravy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solidFill>
                <a:schemeClr val="tx1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cat>
            <c:numRef>
              <c:f>List1!$A$2:$A$15</c:f>
              <c:numCache>
                <c:formatCode>General</c:formatCod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</c:numCache>
            </c:numRef>
          </c:cat>
          <c:val>
            <c:numRef>
              <c:f>List1!$B$2:$B$15</c:f>
              <c:numCache>
                <c:formatCode>General</c:formatCode>
                <c:ptCount val="14"/>
                <c:pt idx="0">
                  <c:v>24878618</c:v>
                </c:pt>
                <c:pt idx="1">
                  <c:v>24936317</c:v>
                </c:pt>
                <c:pt idx="2">
                  <c:v>30151597</c:v>
                </c:pt>
                <c:pt idx="3">
                  <c:v>31566939</c:v>
                </c:pt>
                <c:pt idx="4">
                  <c:v>42523000</c:v>
                </c:pt>
                <c:pt idx="5">
                  <c:v>34518244</c:v>
                </c:pt>
                <c:pt idx="6">
                  <c:v>31494058</c:v>
                </c:pt>
                <c:pt idx="7">
                  <c:v>41141694</c:v>
                </c:pt>
                <c:pt idx="8">
                  <c:v>46948333</c:v>
                </c:pt>
                <c:pt idx="9">
                  <c:v>32603237</c:v>
                </c:pt>
                <c:pt idx="10">
                  <c:v>61704839</c:v>
                </c:pt>
                <c:pt idx="11">
                  <c:v>54673723</c:v>
                </c:pt>
                <c:pt idx="12">
                  <c:v>70037146</c:v>
                </c:pt>
                <c:pt idx="13">
                  <c:v>97000000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28-470E-A245-D19F86D04824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Velkoobchod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solidFill>
                <a:schemeClr val="tx1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cat>
            <c:numRef>
              <c:f>List1!$A$2:$A$15</c:f>
              <c:numCache>
                <c:formatCode>General</c:formatCod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</c:numCache>
            </c:numRef>
          </c:cat>
          <c:val>
            <c:numRef>
              <c:f>List1!$C$2:$C$15</c:f>
              <c:numCache>
                <c:formatCode>General</c:formatCode>
                <c:ptCount val="14"/>
                <c:pt idx="0">
                  <c:v>20492657</c:v>
                </c:pt>
                <c:pt idx="1">
                  <c:v>23803953</c:v>
                </c:pt>
                <c:pt idx="2">
                  <c:v>21279026</c:v>
                </c:pt>
                <c:pt idx="3">
                  <c:v>20561021</c:v>
                </c:pt>
                <c:pt idx="4">
                  <c:v>18765936</c:v>
                </c:pt>
                <c:pt idx="5">
                  <c:v>23481273</c:v>
                </c:pt>
                <c:pt idx="6">
                  <c:v>27563924</c:v>
                </c:pt>
                <c:pt idx="7">
                  <c:v>35790411</c:v>
                </c:pt>
                <c:pt idx="8">
                  <c:v>40828578</c:v>
                </c:pt>
                <c:pt idx="9">
                  <c:v>37654385</c:v>
                </c:pt>
                <c:pt idx="10">
                  <c:v>52566043</c:v>
                </c:pt>
                <c:pt idx="11">
                  <c:v>69698027</c:v>
                </c:pt>
                <c:pt idx="12">
                  <c:v>89761247</c:v>
                </c:pt>
                <c:pt idx="13">
                  <c:v>117500000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28-470E-A245-D19F86D048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430289791"/>
        <c:axId val="1430290207"/>
      </c:barChart>
      <c:catAx>
        <c:axId val="143028979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430290207"/>
        <c:crosses val="autoZero"/>
        <c:auto val="1"/>
        <c:lblAlgn val="ctr"/>
        <c:lblOffset val="100"/>
        <c:noMultiLvlLbl val="0"/>
      </c:catAx>
      <c:valAx>
        <c:axId val="1430290207"/>
        <c:scaling>
          <c:orientation val="minMax"/>
          <c:max val="12000000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4302897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accent6"/>
        </a:gs>
        <a:gs pos="50000">
          <a:schemeClr val="bg1"/>
        </a:gs>
        <a:gs pos="100000">
          <a:schemeClr val="accent6"/>
        </a:gs>
      </a:gsLst>
      <a:path path="circle">
        <a:fillToRect l="100000" t="100000"/>
      </a:path>
      <a:tileRect r="-100000" b="-100000"/>
    </a:gradFill>
    <a:ln>
      <a:solidFill>
        <a:schemeClr val="tx1"/>
      </a:solidFill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Oblasti dodávek</c:v>
                </c:pt>
              </c:strCache>
            </c:strRef>
          </c:tx>
          <c:spPr>
            <a:ln w="12700">
              <a:solidFill>
                <a:schemeClr val="tx1"/>
              </a:solidFill>
            </a:ln>
            <a:effectLst>
              <a:outerShdw blurRad="50800" dist="50800" dir="5400000" algn="ctr" rotWithShape="0">
                <a:schemeClr val="bg1"/>
              </a:outerShdw>
            </a:effectLst>
          </c:spPr>
          <c:explosion val="7"/>
          <c:dPt>
            <c:idx val="0"/>
            <c:bubble3D val="0"/>
            <c:explosion val="2"/>
            <c:spPr>
              <a:solidFill>
                <a:schemeClr val="accent1"/>
              </a:solidFill>
              <a:ln w="12700">
                <a:solidFill>
                  <a:schemeClr val="tx1"/>
                </a:solidFill>
              </a:ln>
              <a:effectLst>
                <a:outerShdw blurRad="50800" dist="50800" dir="5400000" algn="ctr" rotWithShape="0">
                  <a:schemeClr val="bg1"/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D6F-4F62-98A0-FD1A38C47F26}"/>
              </c:ext>
            </c:extLst>
          </c:dPt>
          <c:dPt>
            <c:idx val="1"/>
            <c:bubble3D val="0"/>
            <c:explosion val="4"/>
            <c:spPr>
              <a:solidFill>
                <a:schemeClr val="accent2"/>
              </a:solidFill>
              <a:ln w="12700">
                <a:solidFill>
                  <a:schemeClr val="tx1"/>
                </a:solidFill>
              </a:ln>
              <a:effectLst>
                <a:outerShdw blurRad="50800" dist="50800" dir="5400000" algn="ctr" rotWithShape="0">
                  <a:schemeClr val="bg1"/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8D6F-4F62-98A0-FD1A38C47F26}"/>
              </c:ext>
            </c:extLst>
          </c:dPt>
          <c:dPt>
            <c:idx val="2"/>
            <c:bubble3D val="0"/>
            <c:explosion val="5"/>
            <c:spPr>
              <a:solidFill>
                <a:schemeClr val="accent3"/>
              </a:solidFill>
              <a:ln w="12700">
                <a:solidFill>
                  <a:schemeClr val="tx1"/>
                </a:solidFill>
              </a:ln>
              <a:effectLst>
                <a:outerShdw blurRad="50800" dist="50800" dir="5400000" algn="ctr" rotWithShape="0">
                  <a:schemeClr val="bg1"/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D6F-4F62-98A0-FD1A38C47F26}"/>
              </c:ext>
            </c:extLst>
          </c:dPt>
          <c:dPt>
            <c:idx val="3"/>
            <c:bubble3D val="0"/>
            <c:explosion val="3"/>
            <c:spPr>
              <a:solidFill>
                <a:schemeClr val="accent4"/>
              </a:solidFill>
              <a:ln w="12700">
                <a:solidFill>
                  <a:schemeClr val="tx1"/>
                </a:solidFill>
              </a:ln>
              <a:effectLst>
                <a:outerShdw blurRad="50800" dist="50800" dir="5400000" algn="ctr" rotWithShape="0">
                  <a:schemeClr val="bg1"/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DE9-4E2D-B957-83B0945FADD1}"/>
              </c:ext>
            </c:extLst>
          </c:dPt>
          <c:dLbls>
            <c:dLbl>
              <c:idx val="0"/>
              <c:layout>
                <c:manualLayout>
                  <c:x val="-2.3207515844808637E-3"/>
                  <c:y val="-1.674270093075330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D6F-4F62-98A0-FD1A38C47F26}"/>
                </c:ext>
              </c:extLst>
            </c:dLbl>
            <c:dLbl>
              <c:idx val="1"/>
              <c:layout>
                <c:manualLayout>
                  <c:x val="-1.3299968584291923E-3"/>
                  <c:y val="-1.253323332851905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D6F-4F62-98A0-FD1A38C47F26}"/>
                </c:ext>
              </c:extLst>
            </c:dLbl>
            <c:dLbl>
              <c:idx val="2"/>
              <c:layout>
                <c:manualLayout>
                  <c:x val="-5.2357883050834194E-3"/>
                  <c:y val="1.967953879277726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D6F-4F62-98A0-FD1A38C47F26}"/>
                </c:ext>
              </c:extLst>
            </c:dLbl>
            <c:dLbl>
              <c:idx val="3"/>
              <c:layout>
                <c:manualLayout>
                  <c:x val="-3.1743420868750537E-3"/>
                  <c:y val="1.038416396652966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DE9-4E2D-B957-83B0945FAD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List1!$A$2:$A$5</c:f>
              <c:strCache>
                <c:ptCount val="4"/>
                <c:pt idx="0">
                  <c:v>Automotive</c:v>
                </c:pt>
                <c:pt idx="1">
                  <c:v>E-Automotive</c:v>
                </c:pt>
                <c:pt idx="2">
                  <c:v>Elektrotechnik</c:v>
                </c:pt>
                <c:pt idx="3">
                  <c:v>Ostatní</c:v>
                </c:pt>
              </c:strCache>
            </c:strRef>
          </c:cat>
          <c:val>
            <c:numRef>
              <c:f>List1!$B$2:$B$5</c:f>
              <c:numCache>
                <c:formatCode>0%</c:formatCode>
                <c:ptCount val="4"/>
                <c:pt idx="0">
                  <c:v>0.17</c:v>
                </c:pt>
                <c:pt idx="1">
                  <c:v>0.3</c:v>
                </c:pt>
                <c:pt idx="2">
                  <c:v>0.31</c:v>
                </c:pt>
                <c:pt idx="3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6F-4F62-98A0-FD1A38C47F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accent6"/>
        </a:gs>
        <a:gs pos="52000">
          <a:schemeClr val="bg1"/>
        </a:gs>
        <a:gs pos="100000">
          <a:schemeClr val="accent6"/>
        </a:gs>
      </a:gsLst>
      <a:path path="circle">
        <a:fillToRect l="100000" t="100000"/>
      </a:path>
      <a:tileRect r="-100000" b="-100000"/>
    </a:gradFill>
    <a:ln>
      <a:solidFill>
        <a:schemeClr val="tx1"/>
      </a:solidFill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D5A4D1-6566-42C1-A0BA-672E6E2C53CD}" type="datetimeFigureOut">
              <a:rPr lang="cs-CZ" smtClean="0"/>
              <a:t>11.11.2022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CB6CEA-61A7-4277-BD3B-7AFCB4B9B3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8696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CB6CEA-61A7-4277-BD3B-7AFCB4B9B369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7514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CB6CEA-61A7-4277-BD3B-7AFCB4B9B369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7981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CB6CEA-61A7-4277-BD3B-7AFCB4B9B369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2181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532D6-5281-45AD-8E1A-7DDB7F7C96E0}" type="datetimeFigureOut">
              <a:rPr lang="cs-CZ" smtClean="0"/>
              <a:t>11.11.2022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CB7A0-4A22-4D44-9D05-3F365556D5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60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532D6-5281-45AD-8E1A-7DDB7F7C96E0}" type="datetimeFigureOut">
              <a:rPr lang="cs-CZ" smtClean="0"/>
              <a:t>11.11.2022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CB7A0-4A22-4D44-9D05-3F365556D5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202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532D6-5281-45AD-8E1A-7DDB7F7C96E0}" type="datetimeFigureOut">
              <a:rPr lang="cs-CZ" smtClean="0"/>
              <a:t>11.11.2022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CB7A0-4A22-4D44-9D05-3F365556D5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3229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532D6-5281-45AD-8E1A-7DDB7F7C96E0}" type="datetimeFigureOut">
              <a:rPr lang="cs-CZ" smtClean="0"/>
              <a:t>11.11.2022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CB7A0-4A22-4D44-9D05-3F365556D5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9987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532D6-5281-45AD-8E1A-7DDB7F7C96E0}" type="datetimeFigureOut">
              <a:rPr lang="cs-CZ" smtClean="0"/>
              <a:t>11.11.2022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CB7A0-4A22-4D44-9D05-3F365556D5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1859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532D6-5281-45AD-8E1A-7DDB7F7C96E0}" type="datetimeFigureOut">
              <a:rPr lang="cs-CZ" smtClean="0"/>
              <a:t>11.11.2022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CB7A0-4A22-4D44-9D05-3F365556D5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8936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532D6-5281-45AD-8E1A-7DDB7F7C96E0}" type="datetimeFigureOut">
              <a:rPr lang="cs-CZ" smtClean="0"/>
              <a:t>11.11.2022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CB7A0-4A22-4D44-9D05-3F365556D5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00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532D6-5281-45AD-8E1A-7DDB7F7C96E0}" type="datetimeFigureOut">
              <a:rPr lang="cs-CZ" smtClean="0"/>
              <a:t>11.11.2022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CB7A0-4A22-4D44-9D05-3F365556D5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520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532D6-5281-45AD-8E1A-7DDB7F7C96E0}" type="datetimeFigureOut">
              <a:rPr lang="cs-CZ" smtClean="0"/>
              <a:t>11.11.2022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CB7A0-4A22-4D44-9D05-3F365556D5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1707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532D6-5281-45AD-8E1A-7DDB7F7C96E0}" type="datetimeFigureOut">
              <a:rPr lang="cs-CZ" smtClean="0"/>
              <a:t>11.11.2022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CB7A0-4A22-4D44-9D05-3F365556D5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434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532D6-5281-45AD-8E1A-7DDB7F7C96E0}" type="datetimeFigureOut">
              <a:rPr lang="cs-CZ" smtClean="0"/>
              <a:t>11.11.2022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CB7A0-4A22-4D44-9D05-3F365556D5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517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532D6-5281-45AD-8E1A-7DDB7F7C96E0}" type="datetimeFigureOut">
              <a:rPr lang="cs-CZ" smtClean="0"/>
              <a:t>11.11.2022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CB7A0-4A22-4D44-9D05-3F365556D5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6448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" Target="slide5.xml"/><Relationship Id="rId7" Type="http://schemas.openxmlformats.org/officeDocument/2006/relationships/slide" Target="slide2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7772400" cy="1470025"/>
          </a:xfrm>
        </p:spPr>
        <p:txBody>
          <a:bodyPr/>
          <a:lstStyle/>
          <a:p>
            <a:r>
              <a:rPr lang="cs-CZ" dirty="0"/>
              <a:t> 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943707" y="860202"/>
            <a:ext cx="5256584" cy="679715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cs-CZ" sz="3600" b="1" dirty="0">
                <a:solidFill>
                  <a:schemeClr val="tx1"/>
                </a:solidFill>
              </a:rPr>
              <a:t>Představení společnosti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1043708" y="5289912"/>
            <a:ext cx="7056581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/>
              <a:t> KOZÁK Svitavy, s.r.o. – II. (PÚ – Lanškroun)</a:t>
            </a:r>
            <a:endParaRPr lang="cs-CZ" sz="12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7172819" y="6381328"/>
            <a:ext cx="19306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000" dirty="0"/>
              <a:t>Vypracoval: </a:t>
            </a:r>
            <a:r>
              <a:rPr lang="cs-CZ" sz="1000" dirty="0" err="1"/>
              <a:t>V.Šponar</a:t>
            </a:r>
            <a:endParaRPr lang="cs-CZ" sz="1000" dirty="0"/>
          </a:p>
          <a:p>
            <a:pPr algn="r"/>
            <a:r>
              <a:rPr lang="cs-CZ" sz="1000" dirty="0"/>
              <a:t>4.11.2022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50926" y="1586046"/>
            <a:ext cx="7049364" cy="36821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648B14E4-4992-4370-8D56-01B91EAE4D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64978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Klíčové ukazatele</a:t>
            </a:r>
          </a:p>
        </p:txBody>
      </p: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1D02679E-E115-4A95-8FE1-808C5EA85BD6}"/>
              </a:ext>
            </a:extLst>
          </p:cNvPr>
          <p:cNvSpPr txBox="1">
            <a:spLocks/>
          </p:cNvSpPr>
          <p:nvPr/>
        </p:nvSpPr>
        <p:spPr>
          <a:xfrm>
            <a:off x="457200" y="1196752"/>
            <a:ext cx="8229600" cy="5544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b="1" dirty="0"/>
              <a:t>Strojový park / výrobní prostory</a:t>
            </a:r>
            <a:endParaRPr lang="cs-CZ" dirty="0"/>
          </a:p>
          <a:p>
            <a:r>
              <a:rPr lang="cs-CZ" sz="2000" dirty="0"/>
              <a:t>9x pokovovací linka pro provádění povrchové úpravy</a:t>
            </a:r>
          </a:p>
          <a:p>
            <a:r>
              <a:rPr lang="cs-CZ" sz="2000" dirty="0"/>
              <a:t>1x bubnový tryskací stroj pro předúpravu tryskáním</a:t>
            </a:r>
          </a:p>
          <a:p>
            <a:r>
              <a:rPr lang="cs-CZ" sz="2000" dirty="0"/>
              <a:t>1x malý ruční tryskací stroj pro předúpravy</a:t>
            </a:r>
          </a:p>
          <a:p>
            <a:r>
              <a:rPr lang="cs-CZ" sz="2000" dirty="0"/>
              <a:t>1x přístroj pro kontaktní pokovování (tampónování)</a:t>
            </a:r>
          </a:p>
          <a:p>
            <a:r>
              <a:rPr lang="cs-CZ" sz="2000" dirty="0"/>
              <a:t>2x X-RAY měřič vrstev s velkou rozlišitelností  </a:t>
            </a:r>
          </a:p>
          <a:p>
            <a:r>
              <a:rPr lang="cs-CZ" sz="2000" dirty="0"/>
              <a:t>1x kompletní zařízení pro měření vrstev metalurgickým řezem</a:t>
            </a:r>
          </a:p>
          <a:p>
            <a:r>
              <a:rPr lang="cs-CZ" sz="2000" dirty="0"/>
              <a:t>10x kolony pro regeneraci odpadních vod </a:t>
            </a:r>
          </a:p>
          <a:p>
            <a:r>
              <a:rPr lang="cs-CZ" sz="2000" dirty="0"/>
              <a:t>1x chromatograf pro přesné rozbory galvanických lázní </a:t>
            </a:r>
          </a:p>
          <a:p>
            <a:r>
              <a:rPr lang="cs-CZ" sz="2000" dirty="0"/>
              <a:t>1x atomový spektrometr pro analýzu odpadních vod</a:t>
            </a:r>
          </a:p>
          <a:p>
            <a:r>
              <a:rPr lang="cs-CZ" sz="2000" dirty="0"/>
              <a:t>1x spektrometr pro zkoušky prvků základního materiálu</a:t>
            </a:r>
          </a:p>
          <a:p>
            <a:r>
              <a:rPr lang="cs-CZ" sz="2000" dirty="0"/>
              <a:t>1x popouštěcí pec pro zkoušky materiálu, </a:t>
            </a:r>
            <a:r>
              <a:rPr lang="cs-CZ" sz="2000" dirty="0" err="1"/>
              <a:t>odvodíkování</a:t>
            </a:r>
            <a:r>
              <a:rPr lang="cs-CZ" sz="2000" dirty="0"/>
              <a:t>, ...</a:t>
            </a:r>
          </a:p>
          <a:p>
            <a:r>
              <a:rPr lang="cs-CZ" sz="2000" dirty="0"/>
              <a:t>1x Elektronický </a:t>
            </a:r>
            <a:r>
              <a:rPr lang="cs-CZ" sz="2000" dirty="0" err="1"/>
              <a:t>balancér</a:t>
            </a:r>
            <a:r>
              <a:rPr lang="cs-CZ" sz="2000" dirty="0"/>
              <a:t> – inteligentní zvedací zařízení</a:t>
            </a:r>
          </a:p>
          <a:p>
            <a:r>
              <a:rPr lang="cs-CZ" sz="2000" dirty="0"/>
              <a:t>6x automatické hlídání pH v lázni</a:t>
            </a:r>
          </a:p>
          <a:p>
            <a:endParaRPr lang="cs-CZ" sz="2000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22E7EC-6C8A-44BC-8C4A-0449B8B85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059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Klíčové ukazatele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9019D5-FECE-4C25-A97D-7664E70F47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5A7B2FF6-5F42-B1C5-618F-932B61EBE3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227" y="1628800"/>
            <a:ext cx="8495546" cy="4464496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5724128" y="5661248"/>
            <a:ext cx="3018844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solidFill>
                  <a:srgbClr val="00B050"/>
                </a:solidFill>
              </a:rPr>
              <a:t>Budova divize PÚ - Lanškroun</a:t>
            </a:r>
          </a:p>
        </p:txBody>
      </p:sp>
    </p:spTree>
    <p:extLst>
      <p:ext uri="{BB962C8B-B14F-4D97-AF65-F5344CB8AC3E}">
        <p14:creationId xmlns:p14="http://schemas.microsoft.com/office/powerpoint/2010/main" val="3115059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F4D87487-6FCC-416A-A990-80510A7077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3" r="13354"/>
          <a:stretch/>
        </p:blipFill>
        <p:spPr>
          <a:xfrm rot="5400000">
            <a:off x="5536505" y="3923150"/>
            <a:ext cx="2656238" cy="22046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54749552-4DCD-E4A0-6D87-F44DE3F86B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7" r="19121"/>
          <a:stretch/>
        </p:blipFill>
        <p:spPr>
          <a:xfrm rot="5400000">
            <a:off x="3331877" y="3923149"/>
            <a:ext cx="2656237" cy="22046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Klíčové ukazatele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-1069882" y="2520164"/>
            <a:ext cx="5600624" cy="252577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481148" y="6212073"/>
            <a:ext cx="151216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solidFill>
                  <a:srgbClr val="00B050"/>
                </a:solidFill>
              </a:rPr>
              <a:t>Měřič X-RAY 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0C3B11C2-4885-4970-BF32-D1C2CFBA8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04168" y="1021246"/>
            <a:ext cx="5338936" cy="240775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0A9E59CC-0D82-4028-8EE1-EB0E12197CA7}"/>
              </a:ext>
            </a:extLst>
          </p:cNvPr>
          <p:cNvSpPr txBox="1"/>
          <p:nvPr/>
        </p:nvSpPr>
        <p:spPr>
          <a:xfrm>
            <a:off x="6426561" y="2782669"/>
            <a:ext cx="211460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solidFill>
                  <a:srgbClr val="00B050"/>
                </a:solidFill>
              </a:rPr>
              <a:t>Pracoviště metalurgického řezu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9019D5-FECE-4C25-A97D-7664E70F47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854D3B36-AB6D-2D06-0FFF-792F4AA7CC7C}"/>
              </a:ext>
            </a:extLst>
          </p:cNvPr>
          <p:cNvSpPr txBox="1"/>
          <p:nvPr/>
        </p:nvSpPr>
        <p:spPr>
          <a:xfrm>
            <a:off x="4596994" y="6073573"/>
            <a:ext cx="233063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solidFill>
                  <a:srgbClr val="00B050"/>
                </a:solidFill>
              </a:rPr>
              <a:t>Chromatograf a Atomový spektrometr</a:t>
            </a:r>
          </a:p>
        </p:txBody>
      </p:sp>
    </p:spTree>
    <p:extLst>
      <p:ext uri="{BB962C8B-B14F-4D97-AF65-F5344CB8AC3E}">
        <p14:creationId xmlns:p14="http://schemas.microsoft.com/office/powerpoint/2010/main" val="1189318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Klíčové ukazatele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pic>
        <p:nvPicPr>
          <p:cNvPr id="6146" name="Picture 2" descr="D:\1_KOZAK\foto\20170821_1523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14" y="1484784"/>
            <a:ext cx="8172400" cy="45969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6328312" y="5696897"/>
            <a:ext cx="2304256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solidFill>
                  <a:srgbClr val="00B050"/>
                </a:solidFill>
              </a:rPr>
              <a:t>Regenerační kolony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A88D464-BF5F-4719-B890-2E0798B19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416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Klíčové ukazatele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8605" y="2100969"/>
            <a:ext cx="7344698" cy="331231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6713227" y="5013176"/>
            <a:ext cx="151216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solidFill>
                  <a:srgbClr val="00B050"/>
                </a:solidFill>
              </a:rPr>
              <a:t>Linka PÚ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32FF763D-9584-4359-984B-88267ED29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416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Klíčové ukazatele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8605" y="1002864"/>
            <a:ext cx="7344698" cy="550852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6716805" y="6103268"/>
            <a:ext cx="151216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solidFill>
                  <a:srgbClr val="00B050"/>
                </a:solidFill>
              </a:rPr>
              <a:t>Linka PÚ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32FF763D-9584-4359-984B-88267ED29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64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4511" y="2032590"/>
            <a:ext cx="8046156" cy="362865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Klíčové ukazatele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7020272" y="4992022"/>
            <a:ext cx="151216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solidFill>
                  <a:srgbClr val="00B050"/>
                </a:solidFill>
              </a:rPr>
              <a:t>Prostor expedice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90BF3AD-7566-4D85-B55F-A6FCF506A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9875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Politika jakosti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2351422-CAA6-4C01-B35B-5A724129B4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obsah 10">
            <a:extLst>
              <a:ext uri="{FF2B5EF4-FFF2-40B4-BE49-F238E27FC236}">
                <a16:creationId xmlns:a16="http://schemas.microsoft.com/office/drawing/2014/main" id="{AB3C2DE6-B1CB-4DCF-AE95-F7B40CFD6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656" y="1166018"/>
            <a:ext cx="8229600" cy="5575350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cs-CZ" sz="9600" b="1" i="0" dirty="0">
                <a:solidFill>
                  <a:srgbClr val="3C3C3B"/>
                </a:solidFill>
                <a:effectLst/>
                <a:latin typeface="Rubik"/>
              </a:rPr>
              <a:t>Integrovaná politika</a:t>
            </a:r>
            <a:br>
              <a:rPr lang="cs-CZ" sz="4800" b="1" i="0" dirty="0">
                <a:solidFill>
                  <a:srgbClr val="3C3C3B"/>
                </a:solidFill>
                <a:effectLst/>
                <a:latin typeface="Rubik"/>
              </a:rPr>
            </a:br>
            <a:br>
              <a:rPr lang="cs-CZ" sz="4800" b="1" i="0" dirty="0">
                <a:solidFill>
                  <a:srgbClr val="3C3C3B"/>
                </a:solidFill>
                <a:effectLst/>
                <a:latin typeface="Rubik"/>
              </a:rPr>
            </a:br>
            <a:br>
              <a:rPr lang="cs-CZ" sz="4800" b="1" i="0" dirty="0">
                <a:solidFill>
                  <a:srgbClr val="3C3C3B"/>
                </a:solidFill>
                <a:effectLst/>
                <a:latin typeface="Rubik"/>
              </a:rPr>
            </a:br>
            <a:endParaRPr lang="cs-CZ" sz="4800" b="1" i="0" dirty="0">
              <a:solidFill>
                <a:srgbClr val="3C3C3B"/>
              </a:solidFill>
              <a:effectLst/>
              <a:latin typeface="Rubik"/>
            </a:endParaRPr>
          </a:p>
          <a:p>
            <a:pPr algn="l"/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Úkolem tohoto dokumentu je stanovit základní strategii společnosti Kozák Svitavy s.r.o., která se zabývá galvanickým pokovováním kovových dílů, nákupem a prodejem hutního materiálu.</a:t>
            </a:r>
          </a:p>
          <a:p>
            <a:pPr algn="l"/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Politika kvality a životního prostředí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Pro společnost Kozák Svitavy s.r.o. je ekvivalentem pojmu </a:t>
            </a:r>
            <a:r>
              <a:rPr lang="cs-CZ" sz="4000" b="0" i="0" dirty="0" err="1">
                <a:solidFill>
                  <a:srgbClr val="3C3C3B"/>
                </a:solidFill>
                <a:effectLst/>
                <a:latin typeface="Rubik"/>
              </a:rPr>
              <a:t>kvalita:kvalita</a:t>
            </a: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 a cenová dostupnost našich produktů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kvalita všech procesů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kvalita ve vztahu k životnímu prostředí</a:t>
            </a:r>
          </a:p>
          <a:p>
            <a:pPr algn="l"/>
            <a:b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</a:b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Vedení společnosti se zavazuje že: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vytvoří všechny potřebné předpoklady pro zaměstnance firmy, aby bylo možné splnit očekávání, potřeby a požadavky našich zákazníků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bude plnit požadavky a neustále zvyšovat efektivnost systému managementu kvality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bude zabezpečovat systematický výcvik pracovníků se zaměřením na potřeby systému kvality a prohlubovat povědomí o ochraně životnímu prostředí a bude pečovat o odborný růst pracovníků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být v souladu s příslušnými požadavky právních předpisů a jiných požadavků v oblasti kvality a ochrany životního prostředí, ke kterým se vedení společnosti zavázalo, a které se vztahuje k environmentálním aspektům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zajistí neustálé zlepšování integrovaného systému a prevenci znečištění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bude preventivně předcházet havarijním situacím, které mohou v konečném důsledku nepříznivě ovlivnit životní prostředí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bude sdělována všem osobám, které pracují pro společnost nebo s pověřením společnosti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bude komunikovat se širokou veřejností, zainteresovanými stranami a spolupracovat se státní správou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v dalším období vytvoří podmínky pro získání zákazníků z oblasti automobilového průmyslu</a:t>
            </a:r>
            <a:b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</a:b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 </a:t>
            </a:r>
          </a:p>
          <a:p>
            <a:pPr algn="l"/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Vedení společnosti očekává od svých zaměstnanců: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maximální podporu a úsilí při naplňování politiky kvality a životního prostředí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pozitivní přístup při řešení všech problémů v oblasti kvality a životního prostředí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odpovědnost za kvalitu své práce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dodržování veškerých platných předpisů souvisejících se systémem kvality a životního prostředí a s tím spojené zlepšování IS</a:t>
            </a:r>
            <a:b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</a:b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 </a:t>
            </a:r>
          </a:p>
          <a:p>
            <a:pPr algn="l"/>
            <a:b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</a:b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V Lanškrouně 1.7.2019</a:t>
            </a:r>
            <a:b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</a:br>
            <a:b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</a:b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Milan Kozák</a:t>
            </a:r>
            <a:b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</a:br>
            <a:r>
              <a:rPr lang="cs-CZ" sz="4000" b="0" i="0" dirty="0">
                <a:solidFill>
                  <a:srgbClr val="3C3C3B"/>
                </a:solidFill>
                <a:effectLst/>
                <a:latin typeface="Rubik"/>
              </a:rPr>
              <a:t>Jednatel společnosti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928954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Politika jakosti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1875" y="1059844"/>
            <a:ext cx="3887802" cy="54971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46416" y="1055695"/>
            <a:ext cx="3883616" cy="54912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5C945D-4B23-4B9C-8713-EFD9BAC65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8846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Politika jakosti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57200" y="1398197"/>
            <a:ext cx="8229600" cy="4525963"/>
          </a:xfrm>
        </p:spPr>
        <p:txBody>
          <a:bodyPr/>
          <a:lstStyle/>
          <a:p>
            <a:r>
              <a:rPr lang="cs-CZ" dirty="0"/>
              <a:t>Plnit požadavky neustálého zlepšování procesů ve firmě pomocí metodiky PDCA</a:t>
            </a:r>
          </a:p>
        </p:txBody>
      </p:sp>
      <p:pic>
        <p:nvPicPr>
          <p:cNvPr id="7" name="Zástupný symbol pro obsah 4" descr="PDCA cyklus"/>
          <p:cNvPicPr>
            <a:picLocks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24" b="97753" l="1124" r="97753">
                        <a14:foregroundMark x1="38764" y1="21348" x2="38764" y2="21348"/>
                        <a14:foregroundMark x1="38764" y1="15730" x2="38764" y2="15730"/>
                        <a14:foregroundMark x1="48876" y1="0" x2="32022" y2="5056"/>
                        <a14:foregroundMark x1="32022" y1="5056" x2="16292" y2="14607"/>
                        <a14:foregroundMark x1="16292" y1="14607" x2="5056" y2="30337"/>
                        <a14:foregroundMark x1="5056" y1="30337" x2="1685" y2="52809"/>
                        <a14:foregroundMark x1="25843" y1="6180" x2="33708" y2="5618"/>
                        <a14:foregroundMark x1="55056" y1="93258" x2="55056" y2="93258"/>
                        <a14:foregroundMark x1="55056" y1="93258" x2="55056" y2="93258"/>
                        <a14:foregroundMark x1="28090" y1="71348" x2="28090" y2="71348"/>
                        <a14:foregroundMark x1="35955" y1="61236" x2="35955" y2="61236"/>
                        <a14:foregroundMark x1="38202" y1="56180" x2="38202" y2="56180"/>
                        <a14:foregroundMark x1="38202" y1="43820" x2="38202" y2="43820"/>
                        <a14:foregroundMark x1="43258" y1="34831" x2="43258" y2="34831"/>
                        <a14:foregroundMark x1="37079" y1="34831" x2="37079" y2="34831"/>
                        <a14:foregroundMark x1="28652" y1="27528" x2="28652" y2="27528"/>
                        <a14:foregroundMark x1="70225" y1="26966" x2="70225" y2="26966"/>
                        <a14:foregroundMark x1="61798" y1="64607" x2="61798" y2="64607"/>
                        <a14:foregroundMark x1="50562" y1="97753" x2="50562" y2="97753"/>
                        <a14:foregroundMark x1="93820" y1="55056" x2="93820" y2="55056"/>
                        <a14:foregroundMark x1="51124" y1="1124" x2="51124" y2="1124"/>
                        <a14:foregroundMark x1="97753" y1="47191" x2="96629" y2="48315"/>
                        <a14:backgroundMark x1="8427" y1="5056" x2="8427" y2="5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215" y="3429000"/>
            <a:ext cx="2775570" cy="25202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6C55C67-A792-4709-9DB4-8919641E7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840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Agenda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>
                <a:hlinkClick r:id="rId2" action="ppaction://hlinksldjump"/>
              </a:rPr>
              <a:t>Historie firmy</a:t>
            </a:r>
            <a:endParaRPr lang="cs-CZ" b="1" dirty="0"/>
          </a:p>
          <a:p>
            <a:r>
              <a:rPr lang="cs-CZ" b="1" dirty="0">
                <a:hlinkClick r:id="rId3" action="ppaction://hlinksldjump"/>
              </a:rPr>
              <a:t>Klíčové ukazatele</a:t>
            </a:r>
            <a:endParaRPr lang="cs-CZ" b="1" dirty="0"/>
          </a:p>
          <a:p>
            <a:r>
              <a:rPr lang="cs-CZ" b="1" dirty="0">
                <a:hlinkClick r:id="rId4" action="ppaction://hlinksldjump"/>
              </a:rPr>
              <a:t>Služby v oblasti povrchových úprav</a:t>
            </a:r>
            <a:endParaRPr lang="cs-CZ" b="1" dirty="0"/>
          </a:p>
          <a:p>
            <a:r>
              <a:rPr lang="cs-CZ" b="1" dirty="0">
                <a:hlinkClick r:id="rId5" action="ppaction://hlinksldjump"/>
              </a:rPr>
              <a:t>Politika jakosti</a:t>
            </a:r>
            <a:endParaRPr lang="cs-CZ" b="1" dirty="0"/>
          </a:p>
          <a:p>
            <a:r>
              <a:rPr lang="cs-CZ" b="1" dirty="0">
                <a:hlinkClick r:id="rId6" action="ppaction://hlinksldjump"/>
              </a:rPr>
              <a:t>Další divize společnosti</a:t>
            </a:r>
            <a:endParaRPr lang="cs-CZ" b="1" dirty="0"/>
          </a:p>
          <a:p>
            <a:r>
              <a:rPr lang="cs-CZ" b="1" dirty="0">
                <a:hlinkClick r:id="rId7" action="ppaction://hlinksldjump"/>
              </a:rPr>
              <a:t>Kontakty</a:t>
            </a:r>
            <a:endParaRPr lang="cs-CZ" b="1" dirty="0"/>
          </a:p>
          <a:p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34956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Politika jakosti</a:t>
            </a:r>
          </a:p>
        </p:txBody>
      </p:sp>
      <p:pic>
        <p:nvPicPr>
          <p:cNvPr id="6" name="obrázek 1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9612" y="1084379"/>
            <a:ext cx="6984776" cy="54726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6C6C47F3-D696-48C9-9A5E-20664B292650}"/>
              </a:ext>
            </a:extLst>
          </p:cNvPr>
          <p:cNvSpPr/>
          <p:nvPr/>
        </p:nvSpPr>
        <p:spPr>
          <a:xfrm>
            <a:off x="5148064" y="5994102"/>
            <a:ext cx="32729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0B04DC9-883F-4A2B-8EF8-6B9459650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4333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Divize I. – velkoobchod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2B39197-C4B2-BAAB-E6CB-1335A7278B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BA8B434F-9CF8-2234-58B4-BE548E0D392B}"/>
              </a:ext>
            </a:extLst>
          </p:cNvPr>
          <p:cNvSpPr txBox="1"/>
          <p:nvPr/>
        </p:nvSpPr>
        <p:spPr>
          <a:xfrm>
            <a:off x="457200" y="2868893"/>
            <a:ext cx="4572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Mezi naše hlavní zákazníky patří tyto obchodní řetězce:</a:t>
            </a:r>
          </a:p>
          <a:p>
            <a:r>
              <a:rPr lang="cs-CZ" dirty="0"/>
              <a:t>Globus, Hruška, </a:t>
            </a:r>
            <a:r>
              <a:rPr lang="cs-CZ" dirty="0" err="1"/>
              <a:t>Solvent</a:t>
            </a:r>
            <a:r>
              <a:rPr lang="cs-CZ" dirty="0"/>
              <a:t>, </a:t>
            </a:r>
            <a:r>
              <a:rPr lang="cs-CZ" dirty="0" err="1"/>
              <a:t>UniHobby</a:t>
            </a:r>
            <a:r>
              <a:rPr lang="cs-CZ" dirty="0"/>
              <a:t>, COOP v Česku i na Slovenku, Norma, CBA, </a:t>
            </a:r>
            <a:r>
              <a:rPr lang="cs-CZ" dirty="0" err="1"/>
              <a:t>Qanto</a:t>
            </a:r>
            <a:r>
              <a:rPr lang="cs-CZ" dirty="0"/>
              <a:t>, Kaufland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772C3A64-7720-4C81-64EA-C8D87D6A39F7}"/>
              </a:ext>
            </a:extLst>
          </p:cNvPr>
          <p:cNvSpPr txBox="1"/>
          <p:nvPr/>
        </p:nvSpPr>
        <p:spPr>
          <a:xfrm>
            <a:off x="491714" y="1014734"/>
            <a:ext cx="4572000" cy="1857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cs-CZ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Společnost Kozák Svitavy s.r.o. je již více než 20 let stabilním dodavatelem výrobků z oblasti dárkového zboží, kuchyňských potřeb, bytových dekorací či pietních a dárkových svíček</a:t>
            </a:r>
            <a:r>
              <a:rPr lang="cs-CZ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do více než 6 tisíc prodejen v České republice a na Slovensku.</a:t>
            </a:r>
            <a:endParaRPr lang="cs-CZ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EAA2481C-5333-40A6-5EF2-0CFE82FEE6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2898" y="3715483"/>
            <a:ext cx="3573558" cy="2215606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BD7D580C-9D67-17B5-F099-FF8C9D9FDB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492" y="1328135"/>
            <a:ext cx="3491890" cy="1954937"/>
          </a:xfrm>
          <a:prstGeom prst="rect">
            <a:avLst/>
          </a:prstGeom>
        </p:spPr>
      </p:pic>
      <p:cxnSp>
        <p:nvCxnSpPr>
          <p:cNvPr id="15" name="Přímá spojnice 14">
            <a:extLst>
              <a:ext uri="{FF2B5EF4-FFF2-40B4-BE49-F238E27FC236}">
                <a16:creationId xmlns:a16="http://schemas.microsoft.com/office/drawing/2014/main" id="{97AF0F6C-8059-3DD1-472D-41312D1C1E49}"/>
              </a:ext>
            </a:extLst>
          </p:cNvPr>
          <p:cNvCxnSpPr>
            <a:cxnSpLocks/>
          </p:cNvCxnSpPr>
          <p:nvPr/>
        </p:nvCxnSpPr>
        <p:spPr>
          <a:xfrm>
            <a:off x="5796136" y="5157192"/>
            <a:ext cx="648072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>
            <a:extLst>
              <a:ext uri="{FF2B5EF4-FFF2-40B4-BE49-F238E27FC236}">
                <a16:creationId xmlns:a16="http://schemas.microsoft.com/office/drawing/2014/main" id="{9008F172-B5E5-96CC-6793-E494A76ED986}"/>
              </a:ext>
            </a:extLst>
          </p:cNvPr>
          <p:cNvCxnSpPr>
            <a:cxnSpLocks/>
          </p:cNvCxnSpPr>
          <p:nvPr/>
        </p:nvCxnSpPr>
        <p:spPr>
          <a:xfrm flipV="1">
            <a:off x="5796136" y="4869160"/>
            <a:ext cx="0" cy="28803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>
            <a:extLst>
              <a:ext uri="{FF2B5EF4-FFF2-40B4-BE49-F238E27FC236}">
                <a16:creationId xmlns:a16="http://schemas.microsoft.com/office/drawing/2014/main" id="{F716E65B-1EF5-17AB-BEDD-326A89318AF8}"/>
              </a:ext>
            </a:extLst>
          </p:cNvPr>
          <p:cNvCxnSpPr>
            <a:cxnSpLocks/>
          </p:cNvCxnSpPr>
          <p:nvPr/>
        </p:nvCxnSpPr>
        <p:spPr>
          <a:xfrm flipV="1">
            <a:off x="5796136" y="4653136"/>
            <a:ext cx="216024" cy="21602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27">
            <a:extLst>
              <a:ext uri="{FF2B5EF4-FFF2-40B4-BE49-F238E27FC236}">
                <a16:creationId xmlns:a16="http://schemas.microsoft.com/office/drawing/2014/main" id="{0D8316B1-DC2E-0DBB-32F9-FE0552F36F8B}"/>
              </a:ext>
            </a:extLst>
          </p:cNvPr>
          <p:cNvCxnSpPr>
            <a:cxnSpLocks/>
          </p:cNvCxnSpPr>
          <p:nvPr/>
        </p:nvCxnSpPr>
        <p:spPr>
          <a:xfrm>
            <a:off x="6012160" y="4653136"/>
            <a:ext cx="360040" cy="7200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30">
            <a:extLst>
              <a:ext uri="{FF2B5EF4-FFF2-40B4-BE49-F238E27FC236}">
                <a16:creationId xmlns:a16="http://schemas.microsoft.com/office/drawing/2014/main" id="{79D9B2FF-A9A2-F86E-BEAC-E093C65E1BF5}"/>
              </a:ext>
            </a:extLst>
          </p:cNvPr>
          <p:cNvCxnSpPr>
            <a:cxnSpLocks/>
          </p:cNvCxnSpPr>
          <p:nvPr/>
        </p:nvCxnSpPr>
        <p:spPr>
          <a:xfrm flipV="1">
            <a:off x="6372200" y="4437112"/>
            <a:ext cx="1224136" cy="28803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nice 33">
            <a:extLst>
              <a:ext uri="{FF2B5EF4-FFF2-40B4-BE49-F238E27FC236}">
                <a16:creationId xmlns:a16="http://schemas.microsoft.com/office/drawing/2014/main" id="{065ABA75-5B1D-D431-56BB-9E1F22C09126}"/>
              </a:ext>
            </a:extLst>
          </p:cNvPr>
          <p:cNvCxnSpPr>
            <a:cxnSpLocks/>
          </p:cNvCxnSpPr>
          <p:nvPr/>
        </p:nvCxnSpPr>
        <p:spPr>
          <a:xfrm>
            <a:off x="7596336" y="4437112"/>
            <a:ext cx="504056" cy="7200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nice 36">
            <a:extLst>
              <a:ext uri="{FF2B5EF4-FFF2-40B4-BE49-F238E27FC236}">
                <a16:creationId xmlns:a16="http://schemas.microsoft.com/office/drawing/2014/main" id="{45A25005-E9F5-91E5-6352-6A20923892EE}"/>
              </a:ext>
            </a:extLst>
          </p:cNvPr>
          <p:cNvCxnSpPr>
            <a:cxnSpLocks/>
          </p:cNvCxnSpPr>
          <p:nvPr/>
        </p:nvCxnSpPr>
        <p:spPr>
          <a:xfrm>
            <a:off x="8100392" y="4509120"/>
            <a:ext cx="0" cy="28803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nice 39">
            <a:extLst>
              <a:ext uri="{FF2B5EF4-FFF2-40B4-BE49-F238E27FC236}">
                <a16:creationId xmlns:a16="http://schemas.microsoft.com/office/drawing/2014/main" id="{48B5F62F-1087-87C8-C06D-5BA2814396EF}"/>
              </a:ext>
            </a:extLst>
          </p:cNvPr>
          <p:cNvCxnSpPr>
            <a:cxnSpLocks/>
          </p:cNvCxnSpPr>
          <p:nvPr/>
        </p:nvCxnSpPr>
        <p:spPr>
          <a:xfrm flipH="1">
            <a:off x="6444208" y="4797152"/>
            <a:ext cx="1656184" cy="7200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My Movie_P">
            <a:hlinkClick r:id="" action="ppaction://media"/>
            <a:extLst>
              <a:ext uri="{FF2B5EF4-FFF2-40B4-BE49-F238E27FC236}">
                <a16:creationId xmlns:a16="http://schemas.microsoft.com/office/drawing/2014/main" id="{034EE0B6-2B30-AB7F-4C8C-EA3BE4B568F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t="14659"/>
          <a:stretch/>
        </p:blipFill>
        <p:spPr>
          <a:xfrm>
            <a:off x="849840" y="4581128"/>
            <a:ext cx="3722160" cy="178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24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89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Divize III.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2B39197-C4B2-BAAB-E6CB-1335A7278B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My Movie">
            <a:hlinkClick r:id="" action="ppaction://media"/>
            <a:extLst>
              <a:ext uri="{FF2B5EF4-FFF2-40B4-BE49-F238E27FC236}">
                <a16:creationId xmlns:a16="http://schemas.microsoft.com/office/drawing/2014/main" id="{8E6E7A62-7015-B7AD-6645-9E61FB83216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1295" y="4284556"/>
            <a:ext cx="3729579" cy="209784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4F870EA9-3E41-4C8F-21D1-1EA010EF79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3917" y="4077072"/>
            <a:ext cx="3096271" cy="1869663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483AC5E8-2DCF-E464-D6CE-8E72B33AF206}"/>
              </a:ext>
            </a:extLst>
          </p:cNvPr>
          <p:cNvSpPr txBox="1"/>
          <p:nvPr/>
        </p:nvSpPr>
        <p:spPr>
          <a:xfrm>
            <a:off x="382306" y="1071563"/>
            <a:ext cx="5053790" cy="2983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cs-CZ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Díky silnému postavení na trhu v oblasti velkoobchodní činnosti jsme po expanzi v roce 2021 zakoupili nový areál o rozloze cca 30 000m</a:t>
            </a:r>
            <a:r>
              <a:rPr lang="cs-CZ" b="0" i="0" dirty="0">
                <a:solidFill>
                  <a:srgbClr val="444444"/>
                </a:solidFill>
                <a:effectLst/>
                <a:latin typeface="Ubuntu" panose="020B0504030602030204" pitchFamily="34" charset="0"/>
              </a:rPr>
              <a:t>²</a:t>
            </a:r>
            <a:r>
              <a:rPr lang="cs-CZ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ve Svitavách (bývalý areál „SVITAP“). Tento areál je určený ke komplexní revitalizaci za účelem rozšíření skladových a výrobních prostor naší společnosti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cs-CZ" dirty="0">
                <a:ea typeface="Calibri" panose="020F0502020204030204" pitchFamily="34" charset="0"/>
                <a:cs typeface="Times New Roman" panose="02020603050405020304" pitchFamily="18" charset="0"/>
              </a:rPr>
              <a:t>Kapacita skladových prostor činí cca 15 000m</a:t>
            </a:r>
            <a:r>
              <a:rPr lang="cs-CZ" b="0" i="0" dirty="0">
                <a:solidFill>
                  <a:srgbClr val="444444"/>
                </a:solidFill>
                <a:effectLst/>
                <a:latin typeface="Ubuntu" panose="020B0504030602030204" pitchFamily="34" charset="0"/>
              </a:rPr>
              <a:t>²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cs-CZ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07BB5623-C063-AC0F-4DE0-91C0060E61EC}"/>
              </a:ext>
            </a:extLst>
          </p:cNvPr>
          <p:cNvCxnSpPr>
            <a:cxnSpLocks/>
          </p:cNvCxnSpPr>
          <p:nvPr/>
        </p:nvCxnSpPr>
        <p:spPr>
          <a:xfrm flipV="1">
            <a:off x="7418218" y="4595673"/>
            <a:ext cx="1224136" cy="135106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>
            <a:extLst>
              <a:ext uri="{FF2B5EF4-FFF2-40B4-BE49-F238E27FC236}">
                <a16:creationId xmlns:a16="http://schemas.microsoft.com/office/drawing/2014/main" id="{E46561C0-C7D4-C258-256B-961CCA76D1BE}"/>
              </a:ext>
            </a:extLst>
          </p:cNvPr>
          <p:cNvCxnSpPr>
            <a:cxnSpLocks/>
          </p:cNvCxnSpPr>
          <p:nvPr/>
        </p:nvCxnSpPr>
        <p:spPr>
          <a:xfrm>
            <a:off x="5762034" y="5243745"/>
            <a:ext cx="1656184" cy="7029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>
            <a:extLst>
              <a:ext uri="{FF2B5EF4-FFF2-40B4-BE49-F238E27FC236}">
                <a16:creationId xmlns:a16="http://schemas.microsoft.com/office/drawing/2014/main" id="{21FB3B18-F6B2-1CC4-3574-41C1F0BBB2BD}"/>
              </a:ext>
            </a:extLst>
          </p:cNvPr>
          <p:cNvCxnSpPr>
            <a:cxnSpLocks/>
          </p:cNvCxnSpPr>
          <p:nvPr/>
        </p:nvCxnSpPr>
        <p:spPr>
          <a:xfrm flipH="1" flipV="1">
            <a:off x="5618018" y="4523665"/>
            <a:ext cx="144016" cy="7200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>
            <a:extLst>
              <a:ext uri="{FF2B5EF4-FFF2-40B4-BE49-F238E27FC236}">
                <a16:creationId xmlns:a16="http://schemas.microsoft.com/office/drawing/2014/main" id="{EE7C045F-9A29-C57C-C78C-BC8BE91EB58B}"/>
              </a:ext>
            </a:extLst>
          </p:cNvPr>
          <p:cNvCxnSpPr>
            <a:cxnSpLocks/>
          </p:cNvCxnSpPr>
          <p:nvPr/>
        </p:nvCxnSpPr>
        <p:spPr>
          <a:xfrm flipV="1">
            <a:off x="5618018" y="4091617"/>
            <a:ext cx="1872208" cy="43204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>
            <a:extLst>
              <a:ext uri="{FF2B5EF4-FFF2-40B4-BE49-F238E27FC236}">
                <a16:creationId xmlns:a16="http://schemas.microsoft.com/office/drawing/2014/main" id="{C9580819-2F5B-8563-286F-31D8B6730D68}"/>
              </a:ext>
            </a:extLst>
          </p:cNvPr>
          <p:cNvCxnSpPr>
            <a:cxnSpLocks/>
          </p:cNvCxnSpPr>
          <p:nvPr/>
        </p:nvCxnSpPr>
        <p:spPr>
          <a:xfrm flipH="1" flipV="1">
            <a:off x="7490226" y="4091617"/>
            <a:ext cx="1199962" cy="28803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>
            <a:extLst>
              <a:ext uri="{FF2B5EF4-FFF2-40B4-BE49-F238E27FC236}">
                <a16:creationId xmlns:a16="http://schemas.microsoft.com/office/drawing/2014/main" id="{E55560EB-BCF8-DB85-360E-60A35EA7E79D}"/>
              </a:ext>
            </a:extLst>
          </p:cNvPr>
          <p:cNvCxnSpPr>
            <a:cxnSpLocks/>
          </p:cNvCxnSpPr>
          <p:nvPr/>
        </p:nvCxnSpPr>
        <p:spPr>
          <a:xfrm flipV="1">
            <a:off x="8642354" y="4379649"/>
            <a:ext cx="47834" cy="21602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ázek 26">
            <a:extLst>
              <a:ext uri="{FF2B5EF4-FFF2-40B4-BE49-F238E27FC236}">
                <a16:creationId xmlns:a16="http://schemas.microsoft.com/office/drawing/2014/main" id="{CFCB9C59-1CE3-6BEB-5EA9-6EFC75EA71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5749" y="1482224"/>
            <a:ext cx="3382042" cy="186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Kontakty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925252" y="935095"/>
            <a:ext cx="3909120" cy="27691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b="1" dirty="0"/>
              <a:t>Kozák Svitavy, s.r.o.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cs-CZ" sz="2200" b="1" dirty="0"/>
              <a:t>Sídlo firmy (divize I.):</a:t>
            </a:r>
            <a:br>
              <a:rPr lang="cs-CZ" sz="2200" b="1" dirty="0"/>
            </a:br>
            <a:r>
              <a:rPr lang="cs-CZ" sz="1800" dirty="0"/>
              <a:t>Pivovarská 644/1 </a:t>
            </a:r>
            <a:br>
              <a:rPr lang="cs-CZ" sz="1800" dirty="0"/>
            </a:br>
            <a:r>
              <a:rPr lang="cs-CZ" sz="1800" dirty="0"/>
              <a:t>568 02 Svitavy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cs-CZ" sz="2200" b="1" dirty="0"/>
              <a:t>Provozovna (divize II.):</a:t>
            </a:r>
            <a:br>
              <a:rPr lang="cs-CZ" sz="2200" b="1" dirty="0"/>
            </a:br>
            <a:r>
              <a:rPr lang="cs-CZ" sz="1800" dirty="0"/>
              <a:t>Nádražní 55</a:t>
            </a:r>
            <a:br>
              <a:rPr lang="cs-CZ" sz="1800" dirty="0"/>
            </a:br>
            <a:r>
              <a:rPr lang="cs-CZ" sz="1800" dirty="0"/>
              <a:t>56301 Lanškroun</a:t>
            </a:r>
          </a:p>
          <a:p>
            <a:pPr indent="0" algn="ctr">
              <a:spcBef>
                <a:spcPts val="0"/>
              </a:spcBef>
              <a:buNone/>
            </a:pPr>
            <a:endParaRPr lang="cs-CZ" sz="1800" dirty="0"/>
          </a:p>
          <a:p>
            <a:pPr algn="ctr"/>
            <a:endParaRPr lang="cs-CZ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2B39197-C4B2-BAAB-E6CB-1335A7278B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31FB897A-1CBF-184A-81D8-5AB4EDCE25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1059135"/>
            <a:ext cx="3324225" cy="5610225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FE113B17-FA73-9161-97FD-06DF094863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7480" y="3443059"/>
            <a:ext cx="2824664" cy="320652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Šipka: nahoru 11">
            <a:extLst>
              <a:ext uri="{FF2B5EF4-FFF2-40B4-BE49-F238E27FC236}">
                <a16:creationId xmlns:a16="http://schemas.microsoft.com/office/drawing/2014/main" id="{A5C54F0E-A4A0-F03D-CDFD-51E7DC9AB2FD}"/>
              </a:ext>
            </a:extLst>
          </p:cNvPr>
          <p:cNvSpPr/>
          <p:nvPr/>
        </p:nvSpPr>
        <p:spPr>
          <a:xfrm>
            <a:off x="3483704" y="3859564"/>
            <a:ext cx="216024" cy="43612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C065E2D2-AEF6-1577-14A9-92F04BB773D4}"/>
              </a:ext>
            </a:extLst>
          </p:cNvPr>
          <p:cNvSpPr txBox="1"/>
          <p:nvPr/>
        </p:nvSpPr>
        <p:spPr>
          <a:xfrm>
            <a:off x="3101574" y="4266320"/>
            <a:ext cx="980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n>
                  <a:solidFill>
                    <a:schemeClr val="accent1"/>
                  </a:solidFill>
                </a:ln>
              </a:rPr>
              <a:t>Divize II.</a:t>
            </a:r>
          </a:p>
        </p:txBody>
      </p:sp>
      <p:sp>
        <p:nvSpPr>
          <p:cNvPr id="14" name="Šipka: nahoru 13">
            <a:extLst>
              <a:ext uri="{FF2B5EF4-FFF2-40B4-BE49-F238E27FC236}">
                <a16:creationId xmlns:a16="http://schemas.microsoft.com/office/drawing/2014/main" id="{CAFC3E39-24DA-492D-CF71-7B5FD747ADAF}"/>
              </a:ext>
            </a:extLst>
          </p:cNvPr>
          <p:cNvSpPr/>
          <p:nvPr/>
        </p:nvSpPr>
        <p:spPr>
          <a:xfrm rot="10800000">
            <a:off x="1835696" y="5877412"/>
            <a:ext cx="216024" cy="43612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04209978-FD21-492A-D3EB-6B78034629B4}"/>
              </a:ext>
            </a:extLst>
          </p:cNvPr>
          <p:cNvSpPr txBox="1"/>
          <p:nvPr/>
        </p:nvSpPr>
        <p:spPr>
          <a:xfrm>
            <a:off x="1255544" y="5508080"/>
            <a:ext cx="137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n>
                  <a:solidFill>
                    <a:schemeClr val="accent1"/>
                  </a:solidFill>
                </a:ln>
              </a:rPr>
              <a:t>Divize I. a III.</a:t>
            </a:r>
          </a:p>
        </p:txBody>
      </p:sp>
    </p:spTree>
    <p:extLst>
      <p:ext uri="{BB962C8B-B14F-4D97-AF65-F5344CB8AC3E}">
        <p14:creationId xmlns:p14="http://schemas.microsoft.com/office/powerpoint/2010/main" val="460216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Historie firmy</a:t>
            </a:r>
          </a:p>
        </p:txBody>
      </p:sp>
      <p:sp useBgFill="1"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877272"/>
          </a:xfrm>
        </p:spPr>
        <p:txBody>
          <a:bodyPr>
            <a:noAutofit/>
          </a:bodyPr>
          <a:lstStyle/>
          <a:p>
            <a:r>
              <a:rPr lang="cs-CZ" sz="1300" b="1" dirty="0"/>
              <a:t>6/1994 vznik firmy ve Svitavách </a:t>
            </a:r>
            <a:r>
              <a:rPr lang="cs-CZ" sz="1300" dirty="0"/>
              <a:t>(velkoobchod) </a:t>
            </a:r>
          </a:p>
          <a:p>
            <a:r>
              <a:rPr lang="cs-CZ" sz="1300" b="1" dirty="0"/>
              <a:t>5/2002 Udělení licence PÚ </a:t>
            </a:r>
            <a:r>
              <a:rPr lang="cs-CZ" sz="1300" dirty="0"/>
              <a:t>(povrchových úprav)</a:t>
            </a:r>
          </a:p>
          <a:p>
            <a:r>
              <a:rPr lang="cs-CZ" sz="1300" b="1" dirty="0"/>
              <a:t>8/2008 zakoupení provozu PÚ v Lanškrouně</a:t>
            </a:r>
          </a:p>
          <a:p>
            <a:r>
              <a:rPr lang="cs-CZ" sz="1300" b="1" dirty="0"/>
              <a:t>8/2008 Certifikace SJ podle ISO 9001 a EMS podle ISO 14001    </a:t>
            </a:r>
          </a:p>
          <a:p>
            <a:r>
              <a:rPr lang="cs-CZ" sz="1300" b="1" dirty="0"/>
              <a:t>12/2009 rekonstrukce dvou pokovovacích linek </a:t>
            </a:r>
          </a:p>
          <a:p>
            <a:r>
              <a:rPr lang="cs-CZ" sz="1300" b="1" dirty="0"/>
              <a:t>12/2010 rekonstrukce třetí linky a rozšíření o PÚ </a:t>
            </a:r>
            <a:r>
              <a:rPr lang="cs-CZ" sz="1300" b="1" dirty="0" err="1"/>
              <a:t>Ag</a:t>
            </a:r>
            <a:endParaRPr lang="cs-CZ" sz="1300" b="1" dirty="0"/>
          </a:p>
          <a:p>
            <a:r>
              <a:rPr lang="cs-CZ" sz="1300" b="1" dirty="0"/>
              <a:t>9/2012 zprovoznění PÚ černý chrom</a:t>
            </a:r>
          </a:p>
          <a:p>
            <a:r>
              <a:rPr lang="cs-CZ" sz="1300" b="1" dirty="0"/>
              <a:t>11/2013 rozšíření výrobních a skladovacích prostor</a:t>
            </a:r>
          </a:p>
          <a:p>
            <a:r>
              <a:rPr lang="cs-CZ" sz="1300" b="1" dirty="0"/>
              <a:t>4/2014 totální havárie provozu </a:t>
            </a:r>
            <a:r>
              <a:rPr lang="cs-CZ" sz="1300" dirty="0"/>
              <a:t>(technická závada dodavatele energie - požár celého objektu)</a:t>
            </a:r>
          </a:p>
          <a:p>
            <a:r>
              <a:rPr lang="cs-CZ" sz="1300" b="1" dirty="0"/>
              <a:t>8/2014 dílčí obnovení výroby PÚ</a:t>
            </a:r>
          </a:p>
          <a:p>
            <a:r>
              <a:rPr lang="cs-CZ" sz="1300" b="1" dirty="0"/>
              <a:t>9/2014 Realizace záložní trafo-stanice</a:t>
            </a:r>
          </a:p>
          <a:p>
            <a:r>
              <a:rPr lang="cs-CZ" sz="1300" b="1" dirty="0"/>
              <a:t>6/2015 uvedení provozu do plného stavu</a:t>
            </a:r>
          </a:p>
          <a:p>
            <a:r>
              <a:rPr lang="cs-CZ" sz="1300" b="1" dirty="0"/>
              <a:t>2/2016 uvedení nové linky č. 31 do plného provozu </a:t>
            </a:r>
          </a:p>
          <a:p>
            <a:r>
              <a:rPr lang="cs-CZ" sz="1300" b="1" dirty="0"/>
              <a:t>6/2017 Instalace a implementace integrovaného systému SAP </a:t>
            </a:r>
          </a:p>
          <a:p>
            <a:r>
              <a:rPr lang="cs-CZ" sz="1300" b="1" dirty="0"/>
              <a:t>8/2017 Realizace záložní </a:t>
            </a:r>
            <a:r>
              <a:rPr lang="cs-CZ" sz="1300" b="1" dirty="0" err="1"/>
              <a:t>demi</a:t>
            </a:r>
            <a:r>
              <a:rPr lang="cs-CZ" sz="1300" b="1" dirty="0"/>
              <a:t>–stanice</a:t>
            </a:r>
          </a:p>
          <a:p>
            <a:r>
              <a:rPr lang="cs-CZ" sz="1300" b="1" dirty="0"/>
              <a:t>9/2017 Instalace rekuperace tepla</a:t>
            </a:r>
          </a:p>
          <a:p>
            <a:r>
              <a:rPr lang="cs-CZ" sz="1300" b="1" dirty="0"/>
              <a:t>9/2017 Realizace záložního chlazení</a:t>
            </a:r>
          </a:p>
          <a:p>
            <a:r>
              <a:rPr lang="cs-CZ" sz="1300" b="1" dirty="0"/>
              <a:t>10/2017 Nákup nákladního vozu 5t</a:t>
            </a:r>
          </a:p>
          <a:p>
            <a:r>
              <a:rPr lang="cs-CZ" sz="1300" b="1" dirty="0"/>
              <a:t>11/2017 Realizace záložního kompresoru</a:t>
            </a:r>
          </a:p>
          <a:p>
            <a:r>
              <a:rPr lang="cs-CZ" sz="1300" b="1" dirty="0"/>
              <a:t>2/2018 Nákup nákladního vozu 12t</a:t>
            </a:r>
          </a:p>
          <a:p>
            <a:r>
              <a:rPr lang="cs-CZ" sz="1300" b="1" dirty="0"/>
              <a:t>2/2018 Pořízení druhého měřícího přístroje vrstev PÚ </a:t>
            </a:r>
            <a:r>
              <a:rPr lang="cs-CZ" sz="1300" dirty="0"/>
              <a:t>(X-</a:t>
            </a:r>
            <a:r>
              <a:rPr lang="cs-CZ" sz="1300" dirty="0" err="1"/>
              <a:t>Ray</a:t>
            </a:r>
            <a:r>
              <a:rPr lang="cs-CZ" sz="1300" dirty="0"/>
              <a:t>)</a:t>
            </a:r>
            <a:r>
              <a:rPr lang="cs-CZ" sz="1300" b="1" dirty="0"/>
              <a:t> </a:t>
            </a:r>
          </a:p>
          <a:p>
            <a:r>
              <a:rPr lang="cs-CZ" sz="1300" b="1" dirty="0"/>
              <a:t>4/2018 Vývoj specializovaného bubnu – „kombajn“</a:t>
            </a:r>
          </a:p>
          <a:p>
            <a:r>
              <a:rPr lang="cs-CZ" sz="1300" b="1" dirty="0"/>
              <a:t>6/2018 Instalace druhého portálového jeřábu linky č.20</a:t>
            </a:r>
          </a:p>
          <a:p>
            <a:pPr marL="0" indent="0">
              <a:buNone/>
            </a:pPr>
            <a:endParaRPr lang="cs-CZ" sz="1300" b="1" dirty="0"/>
          </a:p>
          <a:p>
            <a:endParaRPr lang="cs-CZ" sz="1300" b="1" dirty="0"/>
          </a:p>
          <a:p>
            <a:endParaRPr lang="cs-CZ" sz="13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AF69A83-5484-45DD-96D2-30C82BDA1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059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Historie firmy</a:t>
            </a:r>
          </a:p>
        </p:txBody>
      </p:sp>
      <p:sp useBgFill="1"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Autofit/>
          </a:bodyPr>
          <a:lstStyle/>
          <a:p>
            <a:r>
              <a:rPr lang="cs-CZ" sz="1300" b="1" dirty="0"/>
              <a:t>10/2018 Implementace optického kamerového systému linky 31 a expedičního skladu </a:t>
            </a:r>
          </a:p>
          <a:p>
            <a:r>
              <a:rPr lang="cs-CZ" sz="1300" b="1" dirty="0"/>
              <a:t>1/2019 Nákup kamerového systému pro 100% kontrolu</a:t>
            </a:r>
          </a:p>
          <a:p>
            <a:r>
              <a:rPr lang="cs-CZ" sz="1300" b="1" dirty="0"/>
              <a:t>2/2019 Rozšíření dopravníků linky č.20 – zefektivnění provozu</a:t>
            </a:r>
          </a:p>
          <a:p>
            <a:r>
              <a:rPr lang="cs-CZ" sz="1300" b="1" dirty="0"/>
              <a:t>11/2019 – pořízení inteligentního zvedacího zařízení – </a:t>
            </a:r>
            <a:r>
              <a:rPr lang="cs-CZ" sz="1300" b="1" dirty="0" err="1"/>
              <a:t>balancér</a:t>
            </a:r>
            <a:endParaRPr lang="cs-CZ" sz="1300" b="1" dirty="0"/>
          </a:p>
          <a:p>
            <a:r>
              <a:rPr lang="cs-CZ" sz="1300" b="1" dirty="0"/>
              <a:t>2/2020 - Pořízení a renovace firemního rekreačního střediska </a:t>
            </a:r>
            <a:r>
              <a:rPr lang="cs-CZ" sz="1300" b="1" dirty="0" err="1"/>
              <a:t>Bratuš</a:t>
            </a:r>
            <a:r>
              <a:rPr lang="cs-CZ" sz="1300" b="1" dirty="0"/>
              <a:t> – Chorvatsko</a:t>
            </a:r>
          </a:p>
          <a:p>
            <a:r>
              <a:rPr lang="cs-CZ" sz="1300" b="1" dirty="0"/>
              <a:t>3/2021 - Zakoupení chromatografu</a:t>
            </a:r>
          </a:p>
          <a:p>
            <a:r>
              <a:rPr lang="cs-CZ" sz="1300" b="1" dirty="0"/>
              <a:t>8/2021 - Zakoupení průmyslového areálu divize III. – Svitavy (20km od divize Lanškroun)</a:t>
            </a:r>
          </a:p>
          <a:p>
            <a:r>
              <a:rPr lang="cs-CZ" sz="1300" b="1" dirty="0"/>
              <a:t>1/2022 - Stavba nové skladové haly</a:t>
            </a:r>
          </a:p>
          <a:p>
            <a:r>
              <a:rPr lang="cs-CZ" sz="1300" b="1" dirty="0"/>
              <a:t>1/2022 - Pořízení atomového spektrometru</a:t>
            </a:r>
          </a:p>
          <a:p>
            <a:r>
              <a:rPr lang="cs-CZ" sz="1300" b="1" dirty="0"/>
              <a:t>2/2022 - Vybavení údržby svářecí technikou</a:t>
            </a:r>
          </a:p>
          <a:p>
            <a:r>
              <a:rPr lang="cs-CZ" sz="1300" b="1" dirty="0"/>
              <a:t>10/2022 – rozšíření a renovace administrativní budovy</a:t>
            </a:r>
          </a:p>
          <a:p>
            <a:r>
              <a:rPr lang="cs-CZ" sz="1300" b="1" dirty="0"/>
              <a:t>11/2022 - Nákup fotometrického spektrometru</a:t>
            </a:r>
          </a:p>
          <a:p>
            <a:r>
              <a:rPr lang="cs-CZ" sz="1300" b="1" dirty="0"/>
              <a:t>11/2022 - Zakoupení nového kotle na tuhá paliva</a:t>
            </a:r>
            <a:br>
              <a:rPr lang="cs-CZ" sz="1300" b="1" dirty="0"/>
            </a:br>
            <a:endParaRPr lang="cs-CZ" sz="1300" b="1" dirty="0"/>
          </a:p>
          <a:p>
            <a:r>
              <a:rPr lang="cs-CZ" sz="1300" b="1" dirty="0"/>
              <a:t>2019-2023 – vývoj a výroba plně automatizované galvanické linky</a:t>
            </a:r>
          </a:p>
          <a:p>
            <a:endParaRPr lang="cs-CZ" sz="1300" b="1" dirty="0">
              <a:solidFill>
                <a:srgbClr val="FF0000"/>
              </a:solidFill>
            </a:endParaRPr>
          </a:p>
          <a:p>
            <a:endParaRPr lang="cs-CZ" sz="1300" b="1" dirty="0">
              <a:solidFill>
                <a:srgbClr val="FF0000"/>
              </a:solidFill>
            </a:endParaRPr>
          </a:p>
          <a:p>
            <a:endParaRPr lang="cs-CZ" sz="1300" b="1" dirty="0">
              <a:solidFill>
                <a:srgbClr val="FF0000"/>
              </a:solidFill>
            </a:endParaRPr>
          </a:p>
          <a:p>
            <a:endParaRPr lang="cs-CZ" sz="1300" b="1" dirty="0">
              <a:solidFill>
                <a:srgbClr val="FF0000"/>
              </a:solidFill>
            </a:endParaRPr>
          </a:p>
          <a:p>
            <a:endParaRPr lang="cs-CZ" sz="1300" b="1" dirty="0"/>
          </a:p>
          <a:p>
            <a:endParaRPr lang="cs-CZ" sz="1300" b="1" dirty="0"/>
          </a:p>
          <a:p>
            <a:endParaRPr lang="cs-CZ" sz="1300" b="1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4BB47C9-0B5F-4C2A-94B3-9849FC2A6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740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Klíčové ukazatele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5043" y="935095"/>
            <a:ext cx="8229600" cy="5217443"/>
          </a:xfrm>
        </p:spPr>
        <p:txBody>
          <a:bodyPr>
            <a:normAutofit/>
          </a:bodyPr>
          <a:lstStyle/>
          <a:p>
            <a:r>
              <a:rPr lang="cs-CZ" sz="2000" dirty="0"/>
              <a:t>Firmu  a veškeré příslušné infrastruktury a zařízení vlastní jedna právní osoba</a:t>
            </a:r>
          </a:p>
          <a:p>
            <a:r>
              <a:rPr lang="cs-CZ" sz="2000" dirty="0"/>
              <a:t>Objem výroby až 195 tun měsíčně</a:t>
            </a:r>
          </a:p>
          <a:p>
            <a:r>
              <a:rPr lang="cs-CZ" sz="2000" dirty="0"/>
              <a:t>Maxima objemu 315 tun měsíčně</a:t>
            </a:r>
          </a:p>
          <a:p>
            <a:r>
              <a:rPr lang="cs-CZ" sz="2000" dirty="0"/>
              <a:t>Výrobní prostor 4000m</a:t>
            </a:r>
            <a:r>
              <a:rPr lang="cs-CZ" sz="2000" b="0" i="0" dirty="0">
                <a:effectLst/>
                <a:latin typeface="Ubuntu" panose="020B0504030602030204" pitchFamily="34" charset="0"/>
              </a:rPr>
              <a:t>²</a:t>
            </a:r>
            <a:r>
              <a:rPr lang="cs-CZ" sz="2000" dirty="0"/>
              <a:t> – skladovací 2000m</a:t>
            </a:r>
            <a:r>
              <a:rPr lang="cs-CZ" sz="2000" b="0" i="0" dirty="0">
                <a:effectLst/>
                <a:latin typeface="Ubuntu" panose="020B0504030602030204" pitchFamily="34" charset="0"/>
              </a:rPr>
              <a:t>²</a:t>
            </a:r>
            <a:r>
              <a:rPr lang="cs-CZ" sz="2000" dirty="0"/>
              <a:t> + divize III. (15000m</a:t>
            </a:r>
            <a:r>
              <a:rPr lang="cs-CZ" sz="2000" b="0" i="0" dirty="0">
                <a:effectLst/>
                <a:latin typeface="Ubuntu" panose="020B0504030602030204" pitchFamily="34" charset="0"/>
              </a:rPr>
              <a:t>²)</a:t>
            </a:r>
            <a:endParaRPr lang="cs-CZ" sz="2000" dirty="0"/>
          </a:p>
          <a:p>
            <a:r>
              <a:rPr lang="cs-CZ" sz="2000" dirty="0"/>
              <a:t>35 zaměstnanců + 6 agenturních</a:t>
            </a:r>
            <a:br>
              <a:rPr lang="cs-CZ" dirty="0"/>
            </a:br>
            <a:endParaRPr lang="cs-CZ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E5477E7-6F63-45EB-B93D-B0BA136D1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C89EE7D8-FA6F-C939-8B1A-5F5D68B72CC2}"/>
              </a:ext>
            </a:extLst>
          </p:cNvPr>
          <p:cNvSpPr txBox="1">
            <a:spLocks/>
          </p:cNvSpPr>
          <p:nvPr/>
        </p:nvSpPr>
        <p:spPr>
          <a:xfrm>
            <a:off x="4569843" y="3068960"/>
            <a:ext cx="8229600" cy="5217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000" b="1" dirty="0"/>
              <a:t>Plně zvládnuté technologie PÚ: </a:t>
            </a:r>
            <a:br>
              <a:rPr lang="cs-CZ" sz="2000" dirty="0"/>
            </a:br>
            <a:r>
              <a:rPr lang="cs-CZ" sz="1800" dirty="0"/>
              <a:t>Zinkování</a:t>
            </a:r>
            <a:br>
              <a:rPr lang="cs-CZ" sz="1800" dirty="0"/>
            </a:br>
            <a:r>
              <a:rPr lang="cs-CZ" sz="1800" dirty="0"/>
              <a:t>Cínování</a:t>
            </a:r>
            <a:br>
              <a:rPr lang="cs-CZ" sz="1800" dirty="0"/>
            </a:br>
            <a:r>
              <a:rPr lang="cs-CZ" sz="1800" dirty="0"/>
              <a:t>Stříbření</a:t>
            </a:r>
            <a:br>
              <a:rPr lang="cs-CZ" sz="1800" dirty="0"/>
            </a:br>
            <a:r>
              <a:rPr lang="cs-CZ" sz="1800" dirty="0"/>
              <a:t>Mědění</a:t>
            </a:r>
            <a:br>
              <a:rPr lang="cs-CZ" sz="1800" dirty="0"/>
            </a:br>
            <a:r>
              <a:rPr lang="cs-CZ" sz="1800" dirty="0"/>
              <a:t>Niklování</a:t>
            </a:r>
            <a:br>
              <a:rPr lang="cs-CZ" sz="1800" dirty="0"/>
            </a:br>
            <a:r>
              <a:rPr lang="cs-CZ" sz="1800" dirty="0"/>
              <a:t>Černé chromování</a:t>
            </a:r>
            <a:br>
              <a:rPr lang="cs-CZ" sz="1800" dirty="0"/>
            </a:br>
            <a:r>
              <a:rPr lang="cs-CZ" sz="1800" dirty="0"/>
              <a:t>Eloxování</a:t>
            </a:r>
            <a:br>
              <a:rPr lang="cs-CZ" sz="1800" dirty="0"/>
            </a:br>
            <a:r>
              <a:rPr lang="cs-CZ" sz="1800" dirty="0"/>
              <a:t>fosfátování</a:t>
            </a:r>
            <a:br>
              <a:rPr lang="cs-CZ" sz="1800" dirty="0"/>
            </a:br>
            <a:r>
              <a:rPr lang="cs-CZ" sz="1800" dirty="0"/>
              <a:t>Pasivace hliníku – </a:t>
            </a:r>
            <a:r>
              <a:rPr lang="cs-CZ" sz="1800" dirty="0" err="1"/>
              <a:t>SurTec</a:t>
            </a:r>
            <a:r>
              <a:rPr lang="cs-CZ" sz="1800" dirty="0"/>
              <a:t> 650, ...</a:t>
            </a:r>
            <a:br>
              <a:rPr lang="cs-CZ" sz="2000" dirty="0"/>
            </a:br>
            <a:br>
              <a:rPr lang="cs-CZ" sz="2000" dirty="0"/>
            </a:br>
            <a:endParaRPr lang="cs-CZ" sz="2000" dirty="0"/>
          </a:p>
          <a:p>
            <a:pPr marL="0" indent="0">
              <a:buNone/>
            </a:pPr>
            <a:br>
              <a:rPr lang="cs-CZ" sz="2400" dirty="0"/>
            </a:br>
            <a:endParaRPr lang="cs-CZ" sz="2400" dirty="0"/>
          </a:p>
        </p:txBody>
      </p:sp>
      <p:sp>
        <p:nvSpPr>
          <p:cNvPr id="6" name="Zástupný symbol pro obsah 2">
            <a:extLst>
              <a:ext uri="{FF2B5EF4-FFF2-40B4-BE49-F238E27FC236}">
                <a16:creationId xmlns:a16="http://schemas.microsoft.com/office/drawing/2014/main" id="{E007C626-47E1-5ADE-E6C1-3C8CBE1E31F3}"/>
              </a:ext>
            </a:extLst>
          </p:cNvPr>
          <p:cNvSpPr txBox="1">
            <a:spLocks/>
          </p:cNvSpPr>
          <p:nvPr/>
        </p:nvSpPr>
        <p:spPr>
          <a:xfrm>
            <a:off x="455043" y="3068960"/>
            <a:ext cx="8229600" cy="5217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000" b="1" dirty="0"/>
              <a:t>Naši hlavní zákazníci:</a:t>
            </a:r>
            <a:br>
              <a:rPr lang="cs-CZ" sz="2000" dirty="0">
                <a:solidFill>
                  <a:srgbClr val="FF0000"/>
                </a:solidFill>
              </a:rPr>
            </a:br>
            <a:r>
              <a:rPr lang="cs-CZ" sz="1800" dirty="0"/>
              <a:t>OEZ, s.r.o.</a:t>
            </a:r>
            <a:br>
              <a:rPr lang="cs-CZ" sz="1800" dirty="0"/>
            </a:br>
            <a:r>
              <a:rPr lang="cs-CZ" sz="1800" dirty="0"/>
              <a:t>ABB, s.r.o. </a:t>
            </a:r>
            <a:br>
              <a:rPr lang="cs-CZ" sz="1800" dirty="0"/>
            </a:br>
            <a:r>
              <a:rPr lang="cs-CZ" sz="1800" dirty="0"/>
              <a:t>ASSA ABLOY CZECH s.r.o.</a:t>
            </a:r>
            <a:br>
              <a:rPr lang="cs-CZ" sz="1800" dirty="0"/>
            </a:br>
            <a:r>
              <a:rPr lang="cs-CZ" sz="1800" dirty="0"/>
              <a:t>Technické pružiny </a:t>
            </a:r>
            <a:r>
              <a:rPr lang="cs-CZ" sz="1800" dirty="0" err="1"/>
              <a:t>Scherdel</a:t>
            </a:r>
            <a:r>
              <a:rPr lang="cs-CZ" sz="1800" dirty="0"/>
              <a:t>, s.r.o.</a:t>
            </a:r>
            <a:br>
              <a:rPr lang="cs-CZ" sz="1800" dirty="0"/>
            </a:br>
            <a:r>
              <a:rPr lang="cs-CZ" sz="1800" dirty="0"/>
              <a:t>Siemens</a:t>
            </a:r>
            <a:br>
              <a:rPr lang="cs-CZ" sz="2000" dirty="0"/>
            </a:br>
            <a:br>
              <a:rPr lang="cs-CZ" sz="2400" dirty="0"/>
            </a:br>
            <a:endParaRPr lang="cs-CZ" sz="2400" dirty="0"/>
          </a:p>
        </p:txBody>
      </p: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40392EA3-634A-752A-79C5-9EFC8625AF0F}"/>
              </a:ext>
            </a:extLst>
          </p:cNvPr>
          <p:cNvSpPr txBox="1">
            <a:spLocks/>
          </p:cNvSpPr>
          <p:nvPr/>
        </p:nvSpPr>
        <p:spPr>
          <a:xfrm>
            <a:off x="455043" y="4725144"/>
            <a:ext cx="8229600" cy="5217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000" b="1" dirty="0"/>
              <a:t>Cílové určení dílů s PÚ:</a:t>
            </a:r>
            <a:br>
              <a:rPr lang="cs-CZ" sz="1800" dirty="0"/>
            </a:br>
            <a:r>
              <a:rPr lang="cs-CZ" sz="1800" dirty="0"/>
              <a:t>Bosch CB</a:t>
            </a:r>
            <a:br>
              <a:rPr lang="cs-CZ" sz="1800" dirty="0"/>
            </a:br>
            <a:r>
              <a:rPr lang="cs-CZ" sz="1800" dirty="0"/>
              <a:t>Continental AG </a:t>
            </a:r>
            <a:br>
              <a:rPr lang="cs-CZ" sz="1800" dirty="0"/>
            </a:br>
            <a:r>
              <a:rPr lang="cs-CZ" sz="1800" dirty="0"/>
              <a:t>ZF </a:t>
            </a:r>
            <a:r>
              <a:rPr lang="cs-CZ" sz="1800" dirty="0" err="1"/>
              <a:t>Friedrichshafen</a:t>
            </a:r>
            <a:r>
              <a:rPr lang="cs-CZ" sz="1800" dirty="0"/>
              <a:t> AG</a:t>
            </a:r>
            <a:br>
              <a:rPr lang="cs-CZ" sz="1800" dirty="0"/>
            </a:br>
            <a:r>
              <a:rPr lang="cs-CZ" sz="1800" dirty="0"/>
              <a:t>Daimler AG</a:t>
            </a:r>
            <a:br>
              <a:rPr lang="cs-CZ" sz="1800" dirty="0"/>
            </a:br>
            <a:r>
              <a:rPr lang="cs-CZ" sz="1800" dirty="0"/>
              <a:t>Panasonic</a:t>
            </a:r>
            <a:br>
              <a:rPr lang="cs-CZ" sz="1800" dirty="0"/>
            </a:br>
            <a:r>
              <a:rPr lang="cs-CZ" sz="1800" dirty="0"/>
              <a:t>BMW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555358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Klíčové ukazatele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E5477E7-6F63-45EB-B93D-B0BA136D1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Zástupný symbol pro obsah 2">
            <a:extLst>
              <a:ext uri="{FF2B5EF4-FFF2-40B4-BE49-F238E27FC236}">
                <a16:creationId xmlns:a16="http://schemas.microsoft.com/office/drawing/2014/main" id="{46A69498-E44B-073B-1042-4ED6C1A36D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043" y="935095"/>
            <a:ext cx="8229600" cy="5217443"/>
          </a:xfrm>
        </p:spPr>
        <p:txBody>
          <a:bodyPr>
            <a:normAutofit/>
          </a:bodyPr>
          <a:lstStyle/>
          <a:p>
            <a:r>
              <a:rPr lang="cs-CZ" sz="2000" dirty="0"/>
              <a:t>Zákazníkům poskytujeme možnost poradenství k požadovaným povrchovým úpravám </a:t>
            </a:r>
          </a:p>
          <a:p>
            <a:r>
              <a:rPr lang="cs-CZ" sz="2000" dirty="0"/>
              <a:t>Specializujeme se převážně na částečné pokovení a hloubkové </a:t>
            </a:r>
            <a:r>
              <a:rPr lang="cs-CZ" sz="2000" dirty="0" err="1"/>
              <a:t>zakovení</a:t>
            </a:r>
            <a:endParaRPr lang="cs-CZ" dirty="0"/>
          </a:p>
          <a:p>
            <a:endParaRPr lang="cs-CZ" dirty="0"/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78A4A958-E92A-1AFE-0AAE-3C7D260827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682" y="2924944"/>
            <a:ext cx="1002794" cy="1179578"/>
          </a:xfrm>
          <a:prstGeom prst="rect">
            <a:avLst/>
          </a:prstGeom>
        </p:spPr>
      </p:pic>
      <p:cxnSp>
        <p:nvCxnSpPr>
          <p:cNvPr id="15" name="Přímá spojnice 14">
            <a:extLst>
              <a:ext uri="{FF2B5EF4-FFF2-40B4-BE49-F238E27FC236}">
                <a16:creationId xmlns:a16="http://schemas.microsoft.com/office/drawing/2014/main" id="{13500B09-B941-8356-D1AC-0DCF7D98261D}"/>
              </a:ext>
            </a:extLst>
          </p:cNvPr>
          <p:cNvCxnSpPr>
            <a:cxnSpLocks/>
          </p:cNvCxnSpPr>
          <p:nvPr/>
        </p:nvCxnSpPr>
        <p:spPr>
          <a:xfrm>
            <a:off x="683568" y="3284984"/>
            <a:ext cx="1008112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>
            <a:extLst>
              <a:ext uri="{FF2B5EF4-FFF2-40B4-BE49-F238E27FC236}">
                <a16:creationId xmlns:a16="http://schemas.microsoft.com/office/drawing/2014/main" id="{25266B2C-87FC-B3B1-635D-3D40D2FAB153}"/>
              </a:ext>
            </a:extLst>
          </p:cNvPr>
          <p:cNvCxnSpPr>
            <a:cxnSpLocks/>
          </p:cNvCxnSpPr>
          <p:nvPr/>
        </p:nvCxnSpPr>
        <p:spPr>
          <a:xfrm>
            <a:off x="683568" y="4005064"/>
            <a:ext cx="1008112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se šipkou 21">
            <a:extLst>
              <a:ext uri="{FF2B5EF4-FFF2-40B4-BE49-F238E27FC236}">
                <a16:creationId xmlns:a16="http://schemas.microsoft.com/office/drawing/2014/main" id="{1DD99D26-8417-9CDF-EA44-D74B082E3366}"/>
              </a:ext>
            </a:extLst>
          </p:cNvPr>
          <p:cNvCxnSpPr/>
          <p:nvPr/>
        </p:nvCxnSpPr>
        <p:spPr>
          <a:xfrm>
            <a:off x="1691680" y="3284984"/>
            <a:ext cx="0" cy="72008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5AC47D29-8481-E451-896F-C453F4D4A12D}"/>
              </a:ext>
            </a:extLst>
          </p:cNvPr>
          <p:cNvSpPr txBox="1"/>
          <p:nvPr/>
        </p:nvSpPr>
        <p:spPr>
          <a:xfrm>
            <a:off x="1619672" y="3475747"/>
            <a:ext cx="1160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>
                <a:solidFill>
                  <a:srgbClr val="FF0000"/>
                </a:solidFill>
              </a:rPr>
              <a:t>11 +/- 2mm</a:t>
            </a: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DBB1BE68-37A0-8B91-E6B2-33866DED43C3}"/>
              </a:ext>
            </a:extLst>
          </p:cNvPr>
          <p:cNvSpPr txBox="1"/>
          <p:nvPr/>
        </p:nvSpPr>
        <p:spPr>
          <a:xfrm>
            <a:off x="506516" y="3749927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 </a:t>
            </a:r>
            <a:br>
              <a:rPr lang="cs-CZ" dirty="0"/>
            </a:br>
            <a:r>
              <a:rPr lang="cs-CZ" dirty="0"/>
              <a:t>Ni 1-5</a:t>
            </a:r>
            <a:r>
              <a:rPr lang="cs-CZ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µm</a:t>
            </a:r>
            <a:br>
              <a:rPr lang="cs-CZ" dirty="0"/>
            </a:br>
            <a:r>
              <a:rPr lang="cs-CZ" dirty="0" err="1"/>
              <a:t>Sn</a:t>
            </a:r>
            <a:r>
              <a:rPr lang="cs-CZ" dirty="0"/>
              <a:t> 3-7</a:t>
            </a:r>
            <a:r>
              <a:rPr lang="cs-CZ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µm</a:t>
            </a:r>
            <a:endParaRPr lang="cs-CZ" dirty="0"/>
          </a:p>
        </p:txBody>
      </p:sp>
      <p:pic>
        <p:nvPicPr>
          <p:cNvPr id="26" name="Obrázek 25">
            <a:extLst>
              <a:ext uri="{FF2B5EF4-FFF2-40B4-BE49-F238E27FC236}">
                <a16:creationId xmlns:a16="http://schemas.microsoft.com/office/drawing/2014/main" id="{AEFF2171-E8DF-5542-AEDD-701D1B9C2F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2123729" y="4484301"/>
            <a:ext cx="481585" cy="1277115"/>
          </a:xfrm>
          <a:prstGeom prst="rect">
            <a:avLst/>
          </a:prstGeom>
        </p:spPr>
      </p:pic>
      <p:cxnSp>
        <p:nvCxnSpPr>
          <p:cNvPr id="34" name="Přímá spojnice 33">
            <a:extLst>
              <a:ext uri="{FF2B5EF4-FFF2-40B4-BE49-F238E27FC236}">
                <a16:creationId xmlns:a16="http://schemas.microsoft.com/office/drawing/2014/main" id="{51816B16-8504-A53B-EB4B-6667DE0F2569}"/>
              </a:ext>
            </a:extLst>
          </p:cNvPr>
          <p:cNvCxnSpPr>
            <a:cxnSpLocks/>
          </p:cNvCxnSpPr>
          <p:nvPr/>
        </p:nvCxnSpPr>
        <p:spPr>
          <a:xfrm>
            <a:off x="2339752" y="4996778"/>
            <a:ext cx="425698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nice 34">
            <a:extLst>
              <a:ext uri="{FF2B5EF4-FFF2-40B4-BE49-F238E27FC236}">
                <a16:creationId xmlns:a16="http://schemas.microsoft.com/office/drawing/2014/main" id="{DEB3D106-E2D6-33A8-CC6B-55B71ACBA665}"/>
              </a:ext>
            </a:extLst>
          </p:cNvPr>
          <p:cNvCxnSpPr>
            <a:cxnSpLocks/>
          </p:cNvCxnSpPr>
          <p:nvPr/>
        </p:nvCxnSpPr>
        <p:spPr>
          <a:xfrm>
            <a:off x="2339752" y="5716858"/>
            <a:ext cx="425698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římá spojnice se šipkou 35">
            <a:extLst>
              <a:ext uri="{FF2B5EF4-FFF2-40B4-BE49-F238E27FC236}">
                <a16:creationId xmlns:a16="http://schemas.microsoft.com/office/drawing/2014/main" id="{4DCC1E41-4C75-649B-D833-BE1EF092EC0C}"/>
              </a:ext>
            </a:extLst>
          </p:cNvPr>
          <p:cNvCxnSpPr/>
          <p:nvPr/>
        </p:nvCxnSpPr>
        <p:spPr>
          <a:xfrm>
            <a:off x="2765450" y="4996778"/>
            <a:ext cx="0" cy="72008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EC218664-52D1-DF1F-00C3-8CCF70948B11}"/>
              </a:ext>
            </a:extLst>
          </p:cNvPr>
          <p:cNvSpPr txBox="1"/>
          <p:nvPr/>
        </p:nvSpPr>
        <p:spPr>
          <a:xfrm>
            <a:off x="2693442" y="5187541"/>
            <a:ext cx="1160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>
                <a:solidFill>
                  <a:srgbClr val="FF0000"/>
                </a:solidFill>
              </a:rPr>
              <a:t>65 +/- 5mm</a:t>
            </a:r>
          </a:p>
        </p:txBody>
      </p:sp>
      <p:sp>
        <p:nvSpPr>
          <p:cNvPr id="38" name="TextovéPole 37">
            <a:extLst>
              <a:ext uri="{FF2B5EF4-FFF2-40B4-BE49-F238E27FC236}">
                <a16:creationId xmlns:a16="http://schemas.microsoft.com/office/drawing/2014/main" id="{9E95672A-977C-1E50-83DB-0FAF2810A705}"/>
              </a:ext>
            </a:extLst>
          </p:cNvPr>
          <p:cNvSpPr txBox="1"/>
          <p:nvPr/>
        </p:nvSpPr>
        <p:spPr>
          <a:xfrm>
            <a:off x="1907704" y="5454218"/>
            <a:ext cx="12266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 </a:t>
            </a:r>
            <a:br>
              <a:rPr lang="cs-CZ" dirty="0"/>
            </a:br>
            <a:r>
              <a:rPr lang="cs-CZ" dirty="0"/>
              <a:t>Ni 1-5</a:t>
            </a:r>
            <a:r>
              <a:rPr lang="cs-CZ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µm</a:t>
            </a:r>
            <a:br>
              <a:rPr lang="cs-CZ" dirty="0"/>
            </a:br>
            <a:r>
              <a:rPr lang="cs-CZ" dirty="0" err="1"/>
              <a:t>Ag</a:t>
            </a:r>
            <a:r>
              <a:rPr lang="cs-CZ" dirty="0"/>
              <a:t> 3-12</a:t>
            </a:r>
            <a:r>
              <a:rPr lang="cs-CZ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µm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55810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Klíčové ukazatele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F8B2076-08DA-481E-B7ED-2A0152106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Graf 8">
            <a:extLst>
              <a:ext uri="{FF2B5EF4-FFF2-40B4-BE49-F238E27FC236}">
                <a16:creationId xmlns:a16="http://schemas.microsoft.com/office/drawing/2014/main" id="{7FE7F425-A8B5-8112-434F-C853690BBF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0765192"/>
              </p:ext>
            </p:extLst>
          </p:nvPr>
        </p:nvGraphicFramePr>
        <p:xfrm>
          <a:off x="655222" y="1251995"/>
          <a:ext cx="7833556" cy="5222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ovéPole 12">
            <a:extLst>
              <a:ext uri="{FF2B5EF4-FFF2-40B4-BE49-F238E27FC236}">
                <a16:creationId xmlns:a16="http://schemas.microsoft.com/office/drawing/2014/main" id="{DD71C001-51B6-3C37-6396-70956DADCDD4}"/>
              </a:ext>
            </a:extLst>
          </p:cNvPr>
          <p:cNvSpPr txBox="1"/>
          <p:nvPr/>
        </p:nvSpPr>
        <p:spPr>
          <a:xfrm>
            <a:off x="5436096" y="3540470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2128" b="1" i="0" u="none" strike="noStrike" kern="1200" baseline="0">
                <a:solidFill>
                  <a:srgbClr val="1F497D"/>
                </a:solidFill>
                <a:latin typeface="+mn-lt"/>
                <a:ea typeface="+mn-ea"/>
                <a:cs typeface="+mn-cs"/>
              </a:defRPr>
            </a:pPr>
            <a:r>
              <a:rPr lang="cs-CZ" sz="1600" dirty="0"/>
              <a:t>Divize</a:t>
            </a:r>
          </a:p>
        </p:txBody>
      </p:sp>
    </p:spTree>
    <p:extLst>
      <p:ext uri="{BB962C8B-B14F-4D97-AF65-F5344CB8AC3E}">
        <p14:creationId xmlns:p14="http://schemas.microsoft.com/office/powerpoint/2010/main" val="3115059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Klíčové ukazatele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0650C9F-A16C-434D-B2B8-3461BB86D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6" name="Graf 15">
            <a:extLst>
              <a:ext uri="{FF2B5EF4-FFF2-40B4-BE49-F238E27FC236}">
                <a16:creationId xmlns:a16="http://schemas.microsoft.com/office/drawing/2014/main" id="{69D1D7C3-DE99-D30C-F6A8-21A52BD8AA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3923857"/>
              </p:ext>
            </p:extLst>
          </p:nvPr>
        </p:nvGraphicFramePr>
        <p:xfrm>
          <a:off x="994172" y="1355726"/>
          <a:ext cx="7155656" cy="4770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15059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cs-CZ" b="1" dirty="0"/>
              <a:t>Klíčové ukazatele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6284" y="1683150"/>
            <a:ext cx="8229600" cy="4525963"/>
          </a:xfrm>
        </p:spPr>
        <p:txBody>
          <a:bodyPr/>
          <a:lstStyle/>
          <a:p>
            <a:endParaRPr lang="cs-CZ" dirty="0"/>
          </a:p>
          <a:p>
            <a:endParaRPr lang="cs-CZ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8A73AD7-B854-4640-ADC3-854E27780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714" y="301013"/>
            <a:ext cx="853782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9DE0F0CB-B795-1B59-CB2E-83D0307ACA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664" y="1068336"/>
            <a:ext cx="8226136" cy="548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24716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9079</TotalTime>
  <Words>1151</Words>
  <Application>Microsoft Office PowerPoint</Application>
  <PresentationFormat>Předvádění na obrazovce (4:3)</PresentationFormat>
  <Paragraphs>158</Paragraphs>
  <Slides>23</Slides>
  <Notes>3</Notes>
  <HiddenSlides>0</HiddenSlides>
  <MMClips>2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8" baseType="lpstr">
      <vt:lpstr>Arial</vt:lpstr>
      <vt:lpstr>Calibri</vt:lpstr>
      <vt:lpstr>Rubik</vt:lpstr>
      <vt:lpstr>Ubuntu</vt:lpstr>
      <vt:lpstr>Motiv systému Office</vt:lpstr>
      <vt:lpstr> </vt:lpstr>
      <vt:lpstr>Agenda</vt:lpstr>
      <vt:lpstr>Historie firmy</vt:lpstr>
      <vt:lpstr>Historie firmy</vt:lpstr>
      <vt:lpstr>Klíčové ukazatele</vt:lpstr>
      <vt:lpstr>Klíčové ukazatele</vt:lpstr>
      <vt:lpstr>Klíčové ukazatele</vt:lpstr>
      <vt:lpstr>Klíčové ukazatele</vt:lpstr>
      <vt:lpstr>Klíčové ukazatele</vt:lpstr>
      <vt:lpstr>Klíčové ukazatele</vt:lpstr>
      <vt:lpstr>Klíčové ukazatele</vt:lpstr>
      <vt:lpstr>Klíčové ukazatele</vt:lpstr>
      <vt:lpstr>Klíčové ukazatele</vt:lpstr>
      <vt:lpstr>Klíčové ukazatele</vt:lpstr>
      <vt:lpstr>Klíčové ukazatele</vt:lpstr>
      <vt:lpstr>Klíčové ukazatele</vt:lpstr>
      <vt:lpstr>Politika jakosti</vt:lpstr>
      <vt:lpstr>Politika jakosti</vt:lpstr>
      <vt:lpstr>Politika jakosti</vt:lpstr>
      <vt:lpstr>Politika jakosti</vt:lpstr>
      <vt:lpstr>Divize I. – velkoobchod</vt:lpstr>
      <vt:lpstr>Divize III.</vt:lpstr>
      <vt:lpstr>Kontakty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Šponar Vladislav</dc:creator>
  <cp:lastModifiedBy>Antonín Chládek</cp:lastModifiedBy>
  <cp:revision>120</cp:revision>
  <dcterms:created xsi:type="dcterms:W3CDTF">2014-04-29T07:19:00Z</dcterms:created>
  <dcterms:modified xsi:type="dcterms:W3CDTF">2022-11-11T11:13:06Z</dcterms:modified>
  <cp:contentStatus/>
</cp:coreProperties>
</file>